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256" r:id="rId2"/>
    <p:sldId id="257" r:id="rId3"/>
    <p:sldId id="258" r:id="rId4"/>
    <p:sldId id="264" r:id="rId5"/>
    <p:sldId id="495" r:id="rId6"/>
    <p:sldId id="544" r:id="rId7"/>
    <p:sldId id="545" r:id="rId8"/>
    <p:sldId id="497" r:id="rId9"/>
    <p:sldId id="498" r:id="rId10"/>
    <p:sldId id="499" r:id="rId11"/>
    <p:sldId id="500" r:id="rId12"/>
    <p:sldId id="501" r:id="rId13"/>
    <p:sldId id="502" r:id="rId14"/>
    <p:sldId id="503" r:id="rId15"/>
    <p:sldId id="548" r:id="rId16"/>
    <p:sldId id="549" r:id="rId17"/>
    <p:sldId id="550" r:id="rId18"/>
    <p:sldId id="551" r:id="rId19"/>
    <p:sldId id="508" r:id="rId20"/>
    <p:sldId id="395" r:id="rId21"/>
    <p:sldId id="373" r:id="rId22"/>
    <p:sldId id="262" r:id="rId23"/>
    <p:sldId id="303" r:id="rId24"/>
    <p:sldId id="304" r:id="rId25"/>
    <p:sldId id="305" r:id="rId26"/>
    <p:sldId id="306" r:id="rId27"/>
    <p:sldId id="308" r:id="rId28"/>
    <p:sldId id="309" r:id="rId29"/>
    <p:sldId id="307" r:id="rId30"/>
    <p:sldId id="396" r:id="rId31"/>
    <p:sldId id="397" r:id="rId32"/>
    <p:sldId id="509" r:id="rId33"/>
    <p:sldId id="510" r:id="rId34"/>
    <p:sldId id="511" r:id="rId35"/>
    <p:sldId id="512" r:id="rId36"/>
    <p:sldId id="513" r:id="rId37"/>
    <p:sldId id="514" r:id="rId38"/>
    <p:sldId id="530" r:id="rId39"/>
    <p:sldId id="515" r:id="rId40"/>
    <p:sldId id="516" r:id="rId41"/>
    <p:sldId id="518" r:id="rId42"/>
    <p:sldId id="520" r:id="rId43"/>
    <p:sldId id="523" r:id="rId44"/>
    <p:sldId id="531" r:id="rId45"/>
    <p:sldId id="529" r:id="rId46"/>
    <p:sldId id="532" r:id="rId47"/>
    <p:sldId id="533" r:id="rId48"/>
    <p:sldId id="534" r:id="rId49"/>
    <p:sldId id="541" r:id="rId50"/>
    <p:sldId id="547" r:id="rId51"/>
    <p:sldId id="535" r:id="rId52"/>
    <p:sldId id="542" r:id="rId53"/>
    <p:sldId id="543" r:id="rId54"/>
    <p:sldId id="536" r:id="rId55"/>
    <p:sldId id="537" r:id="rId56"/>
    <p:sldId id="538" r:id="rId57"/>
    <p:sldId id="539" r:id="rId58"/>
    <p:sldId id="540" r:id="rId59"/>
    <p:sldId id="552" r:id="rId60"/>
    <p:sldId id="554" r:id="rId61"/>
    <p:sldId id="553" r:id="rId62"/>
    <p:sldId id="555" r:id="rId63"/>
    <p:sldId id="556" r:id="rId64"/>
    <p:sldId id="557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A49C0A-2229-417E-9D90-813341DB787D}" v="23" dt="2021-05-27T01:19:20.354"/>
  </p1510:revLst>
</p1510:revInfo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214" autoAdjust="0"/>
  </p:normalViewPr>
  <p:slideViewPr>
    <p:cSldViewPr snapToGrid="0">
      <p:cViewPr>
        <p:scale>
          <a:sx n="100" d="100"/>
          <a:sy n="100" d="100"/>
        </p:scale>
        <p:origin x="-53" y="-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5904-1241-4E15-8169-3D86DAA986C1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DFD4B-6547-468D-9905-FC33180F2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7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DFD4B-6547-468D-9905-FC33180F27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87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461" y="2404534"/>
            <a:ext cx="776895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461" y="4050835"/>
            <a:ext cx="776895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5612-88B8-4639-B137-DF377681972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>
                <a:solidFill>
                  <a:srgbClr val="FFCA08"/>
                </a:solidFill>
              </a:rPr>
              <a:pPr/>
              <a:t>‹#›</a:t>
            </a:fld>
            <a:endParaRPr lang="en-US">
              <a:solidFill>
                <a:srgbClr val="FFCA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70182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09600"/>
            <a:ext cx="8463619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4470400"/>
            <a:ext cx="8463619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5612-88B8-4639-B137-DF377681972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05563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180" y="609600"/>
            <a:ext cx="809624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68099" y="3632200"/>
            <a:ext cx="7226405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8" y="4470400"/>
            <a:ext cx="8463620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3615" y="790378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 w="3175" cmpd="sng">
                  <a:noFill/>
                </a:ln>
                <a:solidFill>
                  <a:srgbClr val="FFCA0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96933" y="2886556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 w="3175" cmpd="sng">
                  <a:noFill/>
                </a:ln>
                <a:solidFill>
                  <a:srgbClr val="FFCA0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E25612-88B8-4639-B137-DF377681972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54035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8" y="1931988"/>
            <a:ext cx="8463620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8" y="4527448"/>
            <a:ext cx="8463620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5612-88B8-4639-B137-DF377681972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90661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180" y="609600"/>
            <a:ext cx="809624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6" y="4013200"/>
            <a:ext cx="8463621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8" y="4527448"/>
            <a:ext cx="8463620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3615" y="790378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 w="3175" cmpd="sng">
                  <a:noFill/>
                </a:ln>
                <a:solidFill>
                  <a:srgbClr val="FFCA0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96933" y="2886556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 w="3175" cmpd="sng">
                  <a:noFill/>
                </a:ln>
                <a:solidFill>
                  <a:srgbClr val="FFCA0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E25612-88B8-4639-B137-DF377681972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56478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131" y="609600"/>
            <a:ext cx="8455287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6" y="4013200"/>
            <a:ext cx="8463621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8" y="4527448"/>
            <a:ext cx="8463620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E25612-88B8-4639-B137-DF377681972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75459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5612-88B8-4639-B137-DF377681972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16070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9749" y="609601"/>
            <a:ext cx="130508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799" y="609601"/>
            <a:ext cx="6926701" cy="525145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5612-88B8-4639-B137-DF377681972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02401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66710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12192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23392" y="2276872"/>
            <a:ext cx="109728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FE25612-88B8-4639-B137-DF377681972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84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>
                <a:solidFill>
                  <a:srgbClr val="FFCA08"/>
                </a:solidFill>
              </a:rPr>
              <a:pPr/>
              <a:t>‹#›</a:t>
            </a:fld>
            <a:endParaRPr lang="en-US">
              <a:solidFill>
                <a:srgbClr val="FFCA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21901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8" y="2700869"/>
            <a:ext cx="8463620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8" y="4527448"/>
            <a:ext cx="8463620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5612-88B8-4639-B137-DF377681972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60304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09600"/>
            <a:ext cx="8463619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160589"/>
            <a:ext cx="411747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8939" y="2160590"/>
            <a:ext cx="411748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5612-88B8-4639-B137-DF377681972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46370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09600"/>
            <a:ext cx="8463617" cy="13208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9" y="2160983"/>
            <a:ext cx="41208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799" y="2737247"/>
            <a:ext cx="4120896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5520" y="2160983"/>
            <a:ext cx="41208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5520" y="2737247"/>
            <a:ext cx="4120896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5612-88B8-4639-B137-DF377681972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28982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9" y="609600"/>
            <a:ext cx="8463619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5612-88B8-4639-B137-DF377681972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6489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5612-88B8-4639-B137-DF377681972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71939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9" y="1498604"/>
            <a:ext cx="3720243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1701" y="514926"/>
            <a:ext cx="4514716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99" y="2777069"/>
            <a:ext cx="3720243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5612-88B8-4639-B137-DF377681972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314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9" y="4800600"/>
            <a:ext cx="846361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799" y="609600"/>
            <a:ext cx="8463619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99" y="5367338"/>
            <a:ext cx="8463619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5612-88B8-4639-B137-DF377681972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86176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279770"/>
            <a:ext cx="10566400" cy="4761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43888" y="6223925"/>
            <a:ext cx="912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25612-88B8-4639-B137-DF377681972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62160" y="6223926"/>
            <a:ext cx="1656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0" y="113385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050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dt="0"/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ufus.akeo.ie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hyperlink" Target="https://ko.wikipedia.org/wiki/%EB%B3%B4%EC%95%88_%EA%B0%95%ED%99%94_%EB%A6%AC%EB%88%85%EC%8A%A4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parkkorea.com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11521" y="3742841"/>
            <a:ext cx="7768959" cy="1287638"/>
          </a:xfrm>
        </p:spPr>
        <p:txBody>
          <a:bodyPr/>
          <a:lstStyle/>
          <a:p>
            <a:pPr algn="ctr"/>
            <a:r>
              <a:rPr lang="ko-KR" altLang="en-US" sz="3600" b="1" kern="1400" spc="120">
                <a:solidFill>
                  <a:schemeClr val="tx2">
                    <a:lumMod val="75000"/>
                  </a:schemeClr>
                </a:solidFill>
              </a:rPr>
              <a:t>리눅스 환경에</a:t>
            </a:r>
            <a:br>
              <a:rPr lang="en-US" altLang="ko-KR" sz="3600" b="1" kern="1400" spc="120">
                <a:solidFill>
                  <a:schemeClr val="tx2">
                    <a:lumMod val="75000"/>
                  </a:schemeClr>
                </a:solidFill>
              </a:rPr>
            </a:br>
            <a:r>
              <a:rPr lang="ko-KR" altLang="en-US" sz="3600" b="1" kern="1400" spc="120">
                <a:solidFill>
                  <a:schemeClr val="tx2">
                    <a:lumMod val="75000"/>
                  </a:schemeClr>
                </a:solidFill>
              </a:rPr>
              <a:t>아나콘다 개발환경 구축하기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6E29E2-CDD6-4E7D-B8DA-754A0817993E}"/>
              </a:ext>
            </a:extLst>
          </p:cNvPr>
          <p:cNvSpPr/>
          <p:nvPr/>
        </p:nvSpPr>
        <p:spPr>
          <a:xfrm>
            <a:off x="5905500" y="1346200"/>
            <a:ext cx="3009900" cy="208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619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A216FAB-E376-4242-8A86-5695A1649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637" y="1699980"/>
            <a:ext cx="7639218" cy="4886792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/>
              <a:t>3. Linux </a:t>
            </a:r>
            <a:r>
              <a:rPr lang="ko-KR" altLang="en-US" b="1"/>
              <a:t>설치 </a:t>
            </a:r>
            <a:r>
              <a:rPr lang="en-US" altLang="ko-KR" b="1"/>
              <a:t>(Virtual Box)</a:t>
            </a:r>
            <a:endParaRPr lang="ko-KR" alt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1402080" y="776521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</a:t>
            </a:r>
            <a:r>
              <a:rPr lang="en-US" altLang="ko-KR">
                <a:solidFill>
                  <a:schemeClr val="tx2">
                    <a:lumMod val="60000"/>
                    <a:lumOff val="40000"/>
                  </a:schemeClr>
                </a:solidFill>
              </a:rPr>
              <a:t> – 7.3</a:t>
            </a:r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1B2D48-C6BD-412C-8E52-C30E9F401403}"/>
              </a:ext>
            </a:extLst>
          </p:cNvPr>
          <p:cNvSpPr/>
          <p:nvPr/>
        </p:nvSpPr>
        <p:spPr>
          <a:xfrm>
            <a:off x="4021521" y="2214725"/>
            <a:ext cx="1535824" cy="59941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746818E0-4761-4693-929D-8902E83622F0}"/>
              </a:ext>
            </a:extLst>
          </p:cNvPr>
          <p:cNvSpPr/>
          <p:nvPr/>
        </p:nvSpPr>
        <p:spPr>
          <a:xfrm>
            <a:off x="4693197" y="1520454"/>
            <a:ext cx="2095500" cy="561975"/>
          </a:xfrm>
          <a:prstGeom prst="wedgeRectCallout">
            <a:avLst>
              <a:gd name="adj1" fmla="val -27087"/>
              <a:gd name="adj2" fmla="val 711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j-ea"/>
                <a:ea typeface="+mj-ea"/>
              </a:rPr>
              <a:t>가상머신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D3931-BD63-4E7D-8BF4-96FD4A83518D}"/>
              </a:ext>
            </a:extLst>
          </p:cNvPr>
          <p:cNvSpPr txBox="1"/>
          <p:nvPr/>
        </p:nvSpPr>
        <p:spPr>
          <a:xfrm>
            <a:off x="9208399" y="1241284"/>
            <a:ext cx="2701381" cy="83099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팁</a:t>
            </a:r>
            <a:r>
              <a:rPr lang="en-US" altLang="ko-KR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가상머신 저장공간 폴더 변경방법</a:t>
            </a:r>
            <a:endParaRPr lang="en-US" altLang="ko-KR" sz="1200" b="1" i="1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파일 </a:t>
            </a:r>
            <a:r>
              <a:rPr lang="en-US" altLang="ko-KR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→ </a:t>
            </a:r>
            <a:r>
              <a:rPr lang="ko-KR" altLang="en-US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환경설정</a:t>
            </a:r>
            <a:r>
              <a:rPr lang="en-US" altLang="ko-KR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endParaRPr lang="en-US" altLang="ko-KR" sz="1200" b="1" i="1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ko-KR" altLang="en-US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기본 머신 폴더  위치 변경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823B41-6CB0-4D8F-8666-D9E00694105B}"/>
              </a:ext>
            </a:extLst>
          </p:cNvPr>
          <p:cNvSpPr txBox="1"/>
          <p:nvPr/>
        </p:nvSpPr>
        <p:spPr>
          <a:xfrm>
            <a:off x="213360" y="1198352"/>
            <a:ext cx="1176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가상머신 생성</a:t>
            </a:r>
          </a:p>
        </p:txBody>
      </p:sp>
    </p:spTree>
    <p:extLst>
      <p:ext uri="{BB962C8B-B14F-4D97-AF65-F5344CB8AC3E}">
        <p14:creationId xmlns:p14="http://schemas.microsoft.com/office/powerpoint/2010/main" val="556071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DA4D6F-52F3-485C-B9C3-B390A7751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53" y="1298790"/>
            <a:ext cx="2217693" cy="23039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F5BC8F-791F-469C-B2C1-ECB8239DA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895" y="1315512"/>
            <a:ext cx="2160240" cy="22498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4678DB-438C-43E4-B9DF-0F9344570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573" y="1301760"/>
            <a:ext cx="2160240" cy="2240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888000-645B-4A36-A0FC-5436D8731A53}"/>
              </a:ext>
            </a:extLst>
          </p:cNvPr>
          <p:cNvSpPr txBox="1"/>
          <p:nvPr/>
        </p:nvSpPr>
        <p:spPr>
          <a:xfrm>
            <a:off x="987744" y="3656457"/>
            <a:ext cx="2432324" cy="369332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/>
              <a:t>가상머신 이름 설정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3B68AE-14F6-48FE-A41C-97E1D2F5E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220" y="4645953"/>
            <a:ext cx="2210233" cy="22498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13D61F-2A8F-4777-9B36-6BEAE24F6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896" y="4529534"/>
            <a:ext cx="2200365" cy="24010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3432D2-D708-4693-B25B-70C9C1C07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3573" y="4494755"/>
            <a:ext cx="2331258" cy="2401056"/>
          </a:xfrm>
          <a:prstGeom prst="rect">
            <a:avLst/>
          </a:prstGeom>
        </p:spPr>
      </p:pic>
      <p:sp>
        <p:nvSpPr>
          <p:cNvPr id="11" name="화살표: 오른쪽 24">
            <a:extLst>
              <a:ext uri="{FF2B5EF4-FFF2-40B4-BE49-F238E27FC236}">
                <a16:creationId xmlns:a16="http://schemas.microsoft.com/office/drawing/2014/main" id="{446A2BDA-ADA3-4AE7-B8BD-C1B1A715C63F}"/>
              </a:ext>
            </a:extLst>
          </p:cNvPr>
          <p:cNvSpPr/>
          <p:nvPr/>
        </p:nvSpPr>
        <p:spPr>
          <a:xfrm>
            <a:off x="3462656" y="2169856"/>
            <a:ext cx="433031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25">
            <a:extLst>
              <a:ext uri="{FF2B5EF4-FFF2-40B4-BE49-F238E27FC236}">
                <a16:creationId xmlns:a16="http://schemas.microsoft.com/office/drawing/2014/main" id="{1BC2CCFC-2BC3-4236-B5B3-1F1036741712}"/>
              </a:ext>
            </a:extLst>
          </p:cNvPr>
          <p:cNvSpPr/>
          <p:nvPr/>
        </p:nvSpPr>
        <p:spPr>
          <a:xfrm>
            <a:off x="6651353" y="2169856"/>
            <a:ext cx="433031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26">
            <a:extLst>
              <a:ext uri="{FF2B5EF4-FFF2-40B4-BE49-F238E27FC236}">
                <a16:creationId xmlns:a16="http://schemas.microsoft.com/office/drawing/2014/main" id="{829D95A6-8342-458E-9A02-FF0C3F1C6F00}"/>
              </a:ext>
            </a:extLst>
          </p:cNvPr>
          <p:cNvSpPr/>
          <p:nvPr/>
        </p:nvSpPr>
        <p:spPr>
          <a:xfrm>
            <a:off x="3447946" y="5373180"/>
            <a:ext cx="433031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27">
            <a:extLst>
              <a:ext uri="{FF2B5EF4-FFF2-40B4-BE49-F238E27FC236}">
                <a16:creationId xmlns:a16="http://schemas.microsoft.com/office/drawing/2014/main" id="{8A7055D8-B896-4E00-840D-057F4823667F}"/>
              </a:ext>
            </a:extLst>
          </p:cNvPr>
          <p:cNvSpPr/>
          <p:nvPr/>
        </p:nvSpPr>
        <p:spPr>
          <a:xfrm>
            <a:off x="6610896" y="5266117"/>
            <a:ext cx="433031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F3414-D585-4F70-86C5-F5AA2E29A682}"/>
              </a:ext>
            </a:extLst>
          </p:cNvPr>
          <p:cNvSpPr txBox="1"/>
          <p:nvPr/>
        </p:nvSpPr>
        <p:spPr>
          <a:xfrm>
            <a:off x="3699024" y="3660158"/>
            <a:ext cx="3672408" cy="369332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2~6. </a:t>
            </a:r>
            <a:r>
              <a:rPr lang="ko-KR" altLang="en-US"/>
              <a:t>가상머신 메모리 </a:t>
            </a:r>
            <a:r>
              <a:rPr lang="en-US" altLang="ko-KR"/>
              <a:t>/ </a:t>
            </a:r>
            <a:r>
              <a:rPr lang="ko-KR" altLang="en-US"/>
              <a:t>하드 설정</a:t>
            </a:r>
          </a:p>
        </p:txBody>
      </p:sp>
      <p:cxnSp>
        <p:nvCxnSpPr>
          <p:cNvPr id="16" name="연결선: 꺾임 30">
            <a:extLst>
              <a:ext uri="{FF2B5EF4-FFF2-40B4-BE49-F238E27FC236}">
                <a16:creationId xmlns:a16="http://schemas.microsoft.com/office/drawing/2014/main" id="{4E8FE3BB-513C-429A-86A4-A85965A644C2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>
            <a:off x="4637044" y="949303"/>
            <a:ext cx="1103945" cy="6289357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ABBB9FF-6D6D-486C-BB53-0A269930A08D}"/>
              </a:ext>
            </a:extLst>
          </p:cNvPr>
          <p:cNvSpPr txBox="1"/>
          <p:nvPr/>
        </p:nvSpPr>
        <p:spPr>
          <a:xfrm>
            <a:off x="5086824" y="2783470"/>
            <a:ext cx="329087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CAE4E5-7EFC-49EA-95B8-77A89A606FBD}"/>
              </a:ext>
            </a:extLst>
          </p:cNvPr>
          <p:cNvSpPr txBox="1"/>
          <p:nvPr/>
        </p:nvSpPr>
        <p:spPr>
          <a:xfrm>
            <a:off x="1800284" y="6127803"/>
            <a:ext cx="329087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FFE0A5-6E75-41CB-9EEE-7EB16FB3B495}"/>
              </a:ext>
            </a:extLst>
          </p:cNvPr>
          <p:cNvSpPr txBox="1"/>
          <p:nvPr/>
        </p:nvSpPr>
        <p:spPr>
          <a:xfrm>
            <a:off x="8955609" y="2735773"/>
            <a:ext cx="329087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606CCA-E274-48E5-BEB3-A28023BE996D}"/>
              </a:ext>
            </a:extLst>
          </p:cNvPr>
          <p:cNvSpPr txBox="1"/>
          <p:nvPr/>
        </p:nvSpPr>
        <p:spPr>
          <a:xfrm>
            <a:off x="5086824" y="6142775"/>
            <a:ext cx="3290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EEAE8D-A485-4E80-959D-67A41190755A}"/>
              </a:ext>
            </a:extLst>
          </p:cNvPr>
          <p:cNvSpPr txBox="1"/>
          <p:nvPr/>
        </p:nvSpPr>
        <p:spPr>
          <a:xfrm>
            <a:off x="8437031" y="6136366"/>
            <a:ext cx="3290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6</a:t>
            </a: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504005-11C4-4927-B5E7-6D350468CD2B}"/>
              </a:ext>
            </a:extLst>
          </p:cNvPr>
          <p:cNvSpPr txBox="1"/>
          <p:nvPr/>
        </p:nvSpPr>
        <p:spPr>
          <a:xfrm>
            <a:off x="1777745" y="2783470"/>
            <a:ext cx="329087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96CD37C-3F7D-4367-8AC4-FA0E64B37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833" y="4525012"/>
            <a:ext cx="2200365" cy="2401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1EB7BCD-C1A0-4CE7-8C15-6F56B309AF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3510" y="4490233"/>
            <a:ext cx="2331258" cy="2401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79573E7-2447-4AED-B398-12F2EC5E6631}"/>
              </a:ext>
            </a:extLst>
          </p:cNvPr>
          <p:cNvSpPr txBox="1"/>
          <p:nvPr/>
        </p:nvSpPr>
        <p:spPr>
          <a:xfrm>
            <a:off x="5134091" y="6127803"/>
            <a:ext cx="329087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AA9F6F-A71C-4233-950C-5ADA87BC4667}"/>
              </a:ext>
            </a:extLst>
          </p:cNvPr>
          <p:cNvSpPr txBox="1"/>
          <p:nvPr/>
        </p:nvSpPr>
        <p:spPr>
          <a:xfrm>
            <a:off x="8342497" y="6142775"/>
            <a:ext cx="329087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6</a:t>
            </a: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602317" y="5421451"/>
            <a:ext cx="145351" cy="7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/>
              <a:t>3. Linux </a:t>
            </a:r>
            <a:r>
              <a:rPr lang="ko-KR" altLang="en-US" b="1"/>
              <a:t>설치 </a:t>
            </a:r>
            <a:r>
              <a:rPr lang="en-US" altLang="ko-KR" b="1"/>
              <a:t>(Virtual Box)</a:t>
            </a:r>
            <a:endParaRPr lang="ko-KR" altLang="en-US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B5015B-9C0F-413E-9B3C-914EA28C6F2A}"/>
              </a:ext>
            </a:extLst>
          </p:cNvPr>
          <p:cNvSpPr txBox="1"/>
          <p:nvPr/>
        </p:nvSpPr>
        <p:spPr>
          <a:xfrm>
            <a:off x="9435693" y="4230454"/>
            <a:ext cx="2074607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여유공간 존재 시 </a:t>
            </a:r>
            <a:r>
              <a:rPr lang="en-US" altLang="ko-KR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100G </a:t>
            </a:r>
            <a:r>
              <a:rPr lang="ko-KR" altLang="en-US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396045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/>
              <a:t>3. Linux </a:t>
            </a:r>
            <a:r>
              <a:rPr lang="ko-KR" altLang="en-US" b="1"/>
              <a:t>설치 </a:t>
            </a:r>
            <a:r>
              <a:rPr lang="en-US" altLang="ko-KR" b="1"/>
              <a:t>(Virtual Box)</a:t>
            </a:r>
            <a:endParaRPr lang="ko-KR" altLang="en-US" b="1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DF53283-D163-476A-A4F8-63AF8988F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24" y="1720079"/>
            <a:ext cx="4248472" cy="30571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5A8B3E1-32CB-441D-A9B4-082C921CD1B8}"/>
              </a:ext>
            </a:extLst>
          </p:cNvPr>
          <p:cNvSpPr txBox="1"/>
          <p:nvPr/>
        </p:nvSpPr>
        <p:spPr>
          <a:xfrm>
            <a:off x="1769424" y="5103479"/>
            <a:ext cx="5832648" cy="92333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/>
              <a:t>생성된 </a:t>
            </a:r>
            <a:r>
              <a:rPr lang="en-US" altLang="ko-KR"/>
              <a:t>master </a:t>
            </a:r>
            <a:r>
              <a:rPr lang="ko-KR" altLang="en-US" err="1"/>
              <a:t>머신의</a:t>
            </a:r>
            <a:r>
              <a:rPr lang="ko-KR" altLang="en-US"/>
              <a:t> 네트워크 설정으로 들어간다</a:t>
            </a: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 err="1"/>
              <a:t>어탭터</a:t>
            </a:r>
            <a:r>
              <a:rPr lang="ko-KR" altLang="en-US"/>
              <a:t> </a:t>
            </a:r>
            <a:r>
              <a:rPr lang="en-US" altLang="ko-KR"/>
              <a:t>2</a:t>
            </a:r>
            <a:r>
              <a:rPr lang="ko-KR" altLang="en-US"/>
              <a:t>에는 </a:t>
            </a:r>
            <a:r>
              <a:rPr lang="ko-KR" altLang="en-US" err="1"/>
              <a:t>어탭터의</a:t>
            </a:r>
            <a:r>
              <a:rPr lang="ko-KR" altLang="en-US"/>
              <a:t> 브리지를 선택</a:t>
            </a: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 err="1"/>
              <a:t>어탭터</a:t>
            </a:r>
            <a:r>
              <a:rPr lang="en-US" altLang="ko-KR"/>
              <a:t> 3</a:t>
            </a:r>
            <a:r>
              <a:rPr lang="ko-KR" altLang="en-US"/>
              <a:t>에는 호스트 전용 </a:t>
            </a:r>
            <a:r>
              <a:rPr lang="ko-KR" altLang="en-US" err="1"/>
              <a:t>어탭처</a:t>
            </a:r>
            <a:r>
              <a:rPr lang="ko-KR" altLang="en-US"/>
              <a:t> 선택</a:t>
            </a:r>
            <a:endParaRPr lang="en-US" altLang="ko-K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0F6BF6-9246-45D1-9EE1-49287F7C774F}"/>
              </a:ext>
            </a:extLst>
          </p:cNvPr>
          <p:cNvSpPr txBox="1"/>
          <p:nvPr/>
        </p:nvSpPr>
        <p:spPr>
          <a:xfrm>
            <a:off x="1847529" y="4354181"/>
            <a:ext cx="329087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55846F4-2847-421A-A32A-76BD3C427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1720079"/>
            <a:ext cx="4254568" cy="30571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137BB5B-53E2-4807-98D0-C88D13319009}"/>
              </a:ext>
            </a:extLst>
          </p:cNvPr>
          <p:cNvSpPr txBox="1"/>
          <p:nvPr/>
        </p:nvSpPr>
        <p:spPr>
          <a:xfrm>
            <a:off x="6198962" y="4354181"/>
            <a:ext cx="329087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1796729" y="2265173"/>
            <a:ext cx="128591" cy="19354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1796729" y="2498148"/>
            <a:ext cx="128591" cy="19354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1796729" y="2733663"/>
            <a:ext cx="128591" cy="19354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1796729" y="2969178"/>
            <a:ext cx="128591" cy="1935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1796729" y="3204693"/>
            <a:ext cx="128591" cy="19354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1796729" y="3442748"/>
            <a:ext cx="128591" cy="19354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1796729" y="3683343"/>
            <a:ext cx="128591" cy="193548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6198962" y="2265173"/>
            <a:ext cx="128591" cy="193548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6198962" y="2498148"/>
            <a:ext cx="128591" cy="19354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6198962" y="2733663"/>
            <a:ext cx="128591" cy="19354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6198962" y="2969178"/>
            <a:ext cx="128591" cy="193548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6198962" y="3204693"/>
            <a:ext cx="128591" cy="19354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6198962" y="3442748"/>
            <a:ext cx="128591" cy="193548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6198962" y="3683343"/>
            <a:ext cx="128591" cy="193548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6198962" y="1209161"/>
            <a:ext cx="5464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https://m.blog.naver.com/kyungjw/221407292316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FF285B-F982-48B2-856E-51F12A20E46A}"/>
              </a:ext>
            </a:extLst>
          </p:cNvPr>
          <p:cNvSpPr txBox="1"/>
          <p:nvPr/>
        </p:nvSpPr>
        <p:spPr>
          <a:xfrm>
            <a:off x="7835307" y="5103479"/>
            <a:ext cx="3828292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팁</a:t>
            </a:r>
            <a:r>
              <a:rPr lang="en-US" altLang="ko-KR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 </a:t>
            </a:r>
            <a:r>
              <a:rPr lang="ko-KR" altLang="en-US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호스트 전용 어댑터 선택 불가 시</a:t>
            </a:r>
            <a:endParaRPr lang="en-US" altLang="ko-KR" sz="1200" b="1" i="1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VirtualBox </a:t>
            </a:r>
            <a:r>
              <a:rPr lang="ko-KR" altLang="en-US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우측 상단의 전역도구 아이콘  클릭 후 생성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F9B93B-1BE3-419A-8E8B-BA064C1E2FF4}"/>
              </a:ext>
            </a:extLst>
          </p:cNvPr>
          <p:cNvSpPr txBox="1"/>
          <p:nvPr/>
        </p:nvSpPr>
        <p:spPr>
          <a:xfrm>
            <a:off x="213360" y="1198352"/>
            <a:ext cx="1176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네트워크 설정</a:t>
            </a:r>
          </a:p>
        </p:txBody>
      </p:sp>
    </p:spTree>
    <p:extLst>
      <p:ext uri="{BB962C8B-B14F-4D97-AF65-F5344CB8AC3E}">
        <p14:creationId xmlns:p14="http://schemas.microsoft.com/office/powerpoint/2010/main" val="1607763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/>
              <a:t>3. Linux </a:t>
            </a:r>
            <a:r>
              <a:rPr lang="ko-KR" altLang="en-US" b="1"/>
              <a:t>설치 </a:t>
            </a:r>
            <a:r>
              <a:rPr lang="en-US" altLang="ko-KR" b="1"/>
              <a:t>(Virtual Box)</a:t>
            </a:r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3A1801-6CDA-45DF-B55D-0B4CDD8B1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2297649"/>
            <a:ext cx="3519487" cy="26195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59287A-CB23-40D0-866F-2881C9EF0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906" y="2297648"/>
            <a:ext cx="3655663" cy="26195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1398FB-ECB6-4B06-BF67-416BC0A48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175" y="2386655"/>
            <a:ext cx="3655663" cy="254193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D6AC101-1642-47FA-AA69-04ADFE2EA92F}"/>
              </a:ext>
            </a:extLst>
          </p:cNvPr>
          <p:cNvSpPr txBox="1"/>
          <p:nvPr/>
        </p:nvSpPr>
        <p:spPr>
          <a:xfrm>
            <a:off x="404811" y="5076421"/>
            <a:ext cx="3519487" cy="1384995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/>
              <a:t>(Network Address Translation)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/>
              <a:t>공유기가 실 </a:t>
            </a:r>
            <a:r>
              <a:rPr lang="en-US" altLang="ko-KR" sz="1400"/>
              <a:t>PC</a:t>
            </a:r>
            <a:r>
              <a:rPr lang="ko-KR" altLang="en-US" sz="1400"/>
              <a:t>에 </a:t>
            </a:r>
            <a:r>
              <a:rPr lang="en-US" altLang="ko-KR" sz="1400"/>
              <a:t>IP </a:t>
            </a:r>
            <a:r>
              <a:rPr lang="ko-KR" altLang="en-US" sz="1400"/>
              <a:t>할당</a:t>
            </a:r>
            <a:endParaRPr lang="en-US" altLang="ko-KR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/>
              <a:t>실 </a:t>
            </a:r>
            <a:r>
              <a:rPr lang="en-US" altLang="ko-KR" sz="1400"/>
              <a:t>PC</a:t>
            </a:r>
            <a:r>
              <a:rPr lang="ko-KR" altLang="en-US" sz="1400"/>
              <a:t>가 가상머신에 </a:t>
            </a:r>
            <a:r>
              <a:rPr lang="en-US" altLang="ko-KR" sz="1400"/>
              <a:t>IP </a:t>
            </a:r>
            <a:r>
              <a:rPr lang="ko-KR" altLang="en-US" sz="1400"/>
              <a:t>할당</a:t>
            </a:r>
            <a:endParaRPr lang="en-US" altLang="ko-KR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/>
              <a:t>가상머신이 자체 </a:t>
            </a:r>
            <a:r>
              <a:rPr lang="en-US" altLang="ko-KR" sz="1400"/>
              <a:t>DHCP</a:t>
            </a:r>
            <a:r>
              <a:rPr lang="ko-KR" altLang="en-US" sz="1400"/>
              <a:t>서버를 띄워 </a:t>
            </a:r>
            <a:br>
              <a:rPr lang="en-US" altLang="ko-KR" sz="1400"/>
            </a:br>
            <a:r>
              <a:rPr lang="ko-KR" altLang="en-US" sz="1400"/>
              <a:t>내부 네트워크 대역 할당</a:t>
            </a:r>
            <a:endParaRPr lang="en-US" altLang="ko-KR" sz="1400"/>
          </a:p>
          <a:p>
            <a:r>
              <a:rPr lang="en-US" altLang="ko-KR" sz="1400"/>
              <a:t>(</a:t>
            </a:r>
            <a:r>
              <a:rPr lang="ko-KR" altLang="en-US" sz="1400"/>
              <a:t>실 </a:t>
            </a:r>
            <a:r>
              <a:rPr lang="en-US" altLang="ko-KR" sz="1400"/>
              <a:t>PC</a:t>
            </a:r>
            <a:r>
              <a:rPr lang="ko-KR" altLang="en-US" sz="1400"/>
              <a:t>를 통해 외부 네트워크 가능</a:t>
            </a:r>
            <a:r>
              <a:rPr lang="en-US" altLang="ko-KR" sz="1400"/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3FD8A2-ECB4-4364-92A0-0E3F6A402484}"/>
              </a:ext>
            </a:extLst>
          </p:cNvPr>
          <p:cNvSpPr txBox="1"/>
          <p:nvPr/>
        </p:nvSpPr>
        <p:spPr>
          <a:xfrm>
            <a:off x="4248081" y="5076420"/>
            <a:ext cx="3519487" cy="954107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/>
              <a:t>(Host-Only)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/>
              <a:t>외부와 단절된 네트워크 구축</a:t>
            </a:r>
            <a:endParaRPr lang="en-US" altLang="ko-KR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/>
              <a:t>구축된 가상머신 끼리만 통신 가능</a:t>
            </a:r>
            <a:endParaRPr lang="en-US" altLang="ko-KR" sz="1400"/>
          </a:p>
          <a:p>
            <a:r>
              <a:rPr lang="en-US" altLang="ko-KR" sz="1400"/>
              <a:t>(</a:t>
            </a:r>
            <a:r>
              <a:rPr lang="ko-KR" altLang="en-US" sz="1400"/>
              <a:t>가상머신은 외부 네트워크 불가</a:t>
            </a:r>
            <a:r>
              <a:rPr lang="en-US" altLang="ko-KR" sz="140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46BAFC-78B7-4FAE-BF0C-9427C6E143A4}"/>
              </a:ext>
            </a:extLst>
          </p:cNvPr>
          <p:cNvSpPr txBox="1"/>
          <p:nvPr/>
        </p:nvSpPr>
        <p:spPr>
          <a:xfrm>
            <a:off x="8091351" y="5076420"/>
            <a:ext cx="3262449" cy="1384995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/>
              <a:t>(Bridge)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/>
              <a:t>공유기가 가상머신에게 </a:t>
            </a:r>
            <a:r>
              <a:rPr lang="en-US" altLang="ko-KR" sz="1400"/>
              <a:t>IP </a:t>
            </a:r>
            <a:r>
              <a:rPr lang="ko-KR" altLang="en-US" sz="1400"/>
              <a:t>할당</a:t>
            </a:r>
            <a:endParaRPr lang="en-US" altLang="ko-KR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/>
              <a:t>실 </a:t>
            </a:r>
            <a:r>
              <a:rPr lang="en-US" altLang="ko-KR" sz="1400"/>
              <a:t>PC</a:t>
            </a:r>
            <a:r>
              <a:rPr lang="ko-KR" altLang="en-US" sz="1400"/>
              <a:t>가 가상머신에 </a:t>
            </a:r>
            <a:r>
              <a:rPr lang="en-US" altLang="ko-KR" sz="1400"/>
              <a:t>IP </a:t>
            </a:r>
            <a:r>
              <a:rPr lang="ko-KR" altLang="en-US" sz="1400"/>
              <a:t>할당</a:t>
            </a:r>
            <a:endParaRPr lang="en-US" altLang="ko-KR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/>
              <a:t>가상머신이 자체 </a:t>
            </a:r>
            <a:r>
              <a:rPr lang="en-US" altLang="ko-KR" sz="1400"/>
              <a:t>DHCP</a:t>
            </a:r>
            <a:r>
              <a:rPr lang="ko-KR" altLang="en-US" sz="1400"/>
              <a:t>서버를 띄워 </a:t>
            </a:r>
            <a:br>
              <a:rPr lang="en-US" altLang="ko-KR" sz="1400"/>
            </a:br>
            <a:r>
              <a:rPr lang="ko-KR" altLang="en-US" sz="1400"/>
              <a:t>내부 네트워크 대역 할당</a:t>
            </a:r>
            <a:endParaRPr lang="en-US" altLang="ko-KR" sz="1400"/>
          </a:p>
          <a:p>
            <a:r>
              <a:rPr lang="en-US" altLang="ko-KR" sz="1400"/>
              <a:t>(</a:t>
            </a:r>
            <a:r>
              <a:rPr lang="ko-KR" altLang="en-US" sz="1400"/>
              <a:t>공유기를 통해 외부 네트워크 가능</a:t>
            </a:r>
            <a:r>
              <a:rPr lang="en-US" altLang="ko-KR" sz="1400"/>
              <a:t>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BA7D3BC-165F-4D56-BF90-D10CBAB8671D}"/>
              </a:ext>
            </a:extLst>
          </p:cNvPr>
          <p:cNvCxnSpPr/>
          <p:nvPr/>
        </p:nvCxnSpPr>
        <p:spPr>
          <a:xfrm>
            <a:off x="4073806" y="2297648"/>
            <a:ext cx="0" cy="416376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6F21156-4598-4FA1-ABAC-53944B9D4AA1}"/>
              </a:ext>
            </a:extLst>
          </p:cNvPr>
          <p:cNvCxnSpPr/>
          <p:nvPr/>
        </p:nvCxnSpPr>
        <p:spPr>
          <a:xfrm>
            <a:off x="7939581" y="2386655"/>
            <a:ext cx="0" cy="416376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9B1A369-198E-43B0-8AE1-36AB77D40E7C}"/>
              </a:ext>
            </a:extLst>
          </p:cNvPr>
          <p:cNvSpPr txBox="1"/>
          <p:nvPr/>
        </p:nvSpPr>
        <p:spPr>
          <a:xfrm>
            <a:off x="213360" y="1198352"/>
            <a:ext cx="1176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네트워크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71F51F-1B84-4515-B419-EB0D74B3D85B}"/>
              </a:ext>
            </a:extLst>
          </p:cNvPr>
          <p:cNvSpPr/>
          <p:nvPr/>
        </p:nvSpPr>
        <p:spPr>
          <a:xfrm>
            <a:off x="7919337" y="1608364"/>
            <a:ext cx="3707091" cy="5249636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075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/>
              <a:t>3. Linux </a:t>
            </a:r>
            <a:r>
              <a:rPr lang="ko-KR" altLang="en-US" b="1"/>
              <a:t>설치 </a:t>
            </a:r>
            <a:r>
              <a:rPr lang="en-US" altLang="ko-KR" b="1"/>
              <a:t>(Virtual Box)</a:t>
            </a:r>
            <a:endParaRPr lang="ko-KR" altLang="en-US" b="1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B1A369-198E-43B0-8AE1-36AB77D40E7C}"/>
              </a:ext>
            </a:extLst>
          </p:cNvPr>
          <p:cNvSpPr txBox="1"/>
          <p:nvPr/>
        </p:nvSpPr>
        <p:spPr>
          <a:xfrm>
            <a:off x="213360" y="1198352"/>
            <a:ext cx="1176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네트워크 설정 </a:t>
            </a:r>
            <a:r>
              <a:rPr lang="en-US" altLang="ko-KR"/>
              <a:t>(host only)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3894D08-CC6D-4621-99AE-3EDC1C386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417" y="1928205"/>
            <a:ext cx="7239000" cy="444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26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/>
              <a:t>3. Linux </a:t>
            </a:r>
            <a:r>
              <a:rPr lang="ko-KR" altLang="en-US" b="1"/>
              <a:t>설치 </a:t>
            </a:r>
            <a:r>
              <a:rPr lang="en-US" altLang="ko-KR" b="1"/>
              <a:t>(Virtual Box)</a:t>
            </a:r>
            <a:endParaRPr lang="ko-KR" altLang="en-US" b="1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B1A369-198E-43B0-8AE1-36AB77D40E7C}"/>
              </a:ext>
            </a:extLst>
          </p:cNvPr>
          <p:cNvSpPr txBox="1"/>
          <p:nvPr/>
        </p:nvSpPr>
        <p:spPr>
          <a:xfrm>
            <a:off x="213360" y="1198352"/>
            <a:ext cx="1176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리눅스 이미지 적용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75EAD4-D5BA-453A-A84F-FB0320728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94" y="1872313"/>
            <a:ext cx="8786812" cy="472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21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/>
              <a:t>3. Linux </a:t>
            </a:r>
            <a:r>
              <a:rPr lang="ko-KR" altLang="en-US" b="1"/>
              <a:t>설치 </a:t>
            </a:r>
            <a:r>
              <a:rPr lang="en-US" altLang="ko-KR" b="1"/>
              <a:t>(Virtual Box)</a:t>
            </a:r>
            <a:endParaRPr lang="ko-KR" altLang="en-US" b="1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B1A369-198E-43B0-8AE1-36AB77D40E7C}"/>
              </a:ext>
            </a:extLst>
          </p:cNvPr>
          <p:cNvSpPr txBox="1"/>
          <p:nvPr/>
        </p:nvSpPr>
        <p:spPr>
          <a:xfrm>
            <a:off x="213360" y="1198352"/>
            <a:ext cx="1176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리눅스 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466699-4877-417F-A656-84B7237B8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4" y="1614008"/>
            <a:ext cx="8562975" cy="52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97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8687F3C-B940-4E32-B56A-50A1A12CF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550" y="1212233"/>
            <a:ext cx="3253423" cy="24173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600CB9-3EE6-4904-872B-4AB5AD05B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66" y="4036103"/>
            <a:ext cx="4012662" cy="2730781"/>
          </a:xfrm>
          <a:prstGeom prst="rect">
            <a:avLst/>
          </a:prstGeom>
        </p:spPr>
      </p:pic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/>
              <a:t>3. Linux </a:t>
            </a:r>
            <a:r>
              <a:rPr lang="ko-KR" altLang="en-US" b="1"/>
              <a:t>설치 </a:t>
            </a:r>
            <a:r>
              <a:rPr lang="en-US" altLang="ko-KR" b="1"/>
              <a:t>(Virtual Box)</a:t>
            </a:r>
            <a:endParaRPr lang="ko-KR" altLang="en-US" b="1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8F69FF7-A349-479C-9F32-B2E8687B59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929" y="4221088"/>
            <a:ext cx="2772519" cy="2320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5667169A-B832-4BA7-B58B-CEB37D470F03}"/>
              </a:ext>
            </a:extLst>
          </p:cNvPr>
          <p:cNvSpPr/>
          <p:nvPr/>
        </p:nvSpPr>
        <p:spPr>
          <a:xfrm>
            <a:off x="9427465" y="2467482"/>
            <a:ext cx="9361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0499CB-FB70-4919-9D5F-3D11B19958AA}"/>
              </a:ext>
            </a:extLst>
          </p:cNvPr>
          <p:cNvSpPr/>
          <p:nvPr/>
        </p:nvSpPr>
        <p:spPr>
          <a:xfrm>
            <a:off x="8167150" y="2881199"/>
            <a:ext cx="9361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연결선: 꺾임 29">
            <a:extLst>
              <a:ext uri="{FF2B5EF4-FFF2-40B4-BE49-F238E27FC236}">
                <a16:creationId xmlns:a16="http://schemas.microsoft.com/office/drawing/2014/main" id="{7BE5DA14-8286-493F-9DAB-DAA53325D4FA}"/>
              </a:ext>
            </a:extLst>
          </p:cNvPr>
          <p:cNvCxnSpPr>
            <a:cxnSpLocks/>
            <a:stCxn id="48" idx="2"/>
          </p:cNvCxnSpPr>
          <p:nvPr/>
        </p:nvCxnSpPr>
        <p:spPr>
          <a:xfrm rot="5400000">
            <a:off x="5696290" y="400475"/>
            <a:ext cx="1844189" cy="6554269"/>
          </a:xfrm>
          <a:prstGeom prst="bentConnector3">
            <a:avLst>
              <a:gd name="adj1" fmla="val 74551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32">
            <a:extLst>
              <a:ext uri="{FF2B5EF4-FFF2-40B4-BE49-F238E27FC236}">
                <a16:creationId xmlns:a16="http://schemas.microsoft.com/office/drawing/2014/main" id="{5E6F0E2B-1888-457B-8E6B-585253398AE5}"/>
              </a:ext>
            </a:extLst>
          </p:cNvPr>
          <p:cNvCxnSpPr>
            <a:stCxn id="49" idx="2"/>
            <a:endCxn id="27" idx="0"/>
          </p:cNvCxnSpPr>
          <p:nvPr/>
        </p:nvCxnSpPr>
        <p:spPr>
          <a:xfrm rot="5400000">
            <a:off x="6917768" y="2503653"/>
            <a:ext cx="1051857" cy="2383013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BF46EC8-E4F8-4058-BF77-760B9A48F986}"/>
              </a:ext>
            </a:extLst>
          </p:cNvPr>
          <p:cNvSpPr txBox="1"/>
          <p:nvPr/>
        </p:nvSpPr>
        <p:spPr>
          <a:xfrm>
            <a:off x="3142295" y="3878004"/>
            <a:ext cx="329087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EA7508-3D7D-4BB2-AEFA-ECE699ACBEEB}"/>
              </a:ext>
            </a:extLst>
          </p:cNvPr>
          <p:cNvSpPr txBox="1"/>
          <p:nvPr/>
        </p:nvSpPr>
        <p:spPr>
          <a:xfrm>
            <a:off x="6369230" y="3849025"/>
            <a:ext cx="329087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0DB35B-D030-4EF1-9E8C-60DAE237C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897" y="1150211"/>
            <a:ext cx="2580964" cy="22937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5711DD-B1B8-4FC1-A8E3-A85A4D3D4EFE}"/>
              </a:ext>
            </a:extLst>
          </p:cNvPr>
          <p:cNvSpPr txBox="1"/>
          <p:nvPr/>
        </p:nvSpPr>
        <p:spPr>
          <a:xfrm>
            <a:off x="8030333" y="6025586"/>
            <a:ext cx="368722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팁</a:t>
            </a:r>
            <a:r>
              <a:rPr lang="en-US" altLang="ko-KR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 </a:t>
            </a:r>
            <a:r>
              <a:rPr lang="ko-KR" altLang="en-US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설치 이미지 인식 오류 시 가상머신 전원종료 후</a:t>
            </a:r>
            <a:endParaRPr lang="en-US" altLang="ko-KR" sz="1200" b="1" i="1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재 기동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DAA5B7-ECA7-4303-9AB1-3E9B42DDB0F5}"/>
              </a:ext>
            </a:extLst>
          </p:cNvPr>
          <p:cNvSpPr txBox="1"/>
          <p:nvPr/>
        </p:nvSpPr>
        <p:spPr>
          <a:xfrm>
            <a:off x="7672916" y="4712480"/>
            <a:ext cx="4519084" cy="92333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Server with GUI </a:t>
            </a:r>
            <a:r>
              <a:rPr lang="ko-KR" altLang="en-US" dirty="0"/>
              <a:t>선택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우측 선택환경 </a:t>
            </a:r>
            <a:r>
              <a:rPr lang="en-US" altLang="ko-KR" dirty="0"/>
              <a:t>development</a:t>
            </a:r>
            <a:r>
              <a:rPr lang="ko-KR" altLang="en-US" dirty="0"/>
              <a:t> </a:t>
            </a:r>
            <a:r>
              <a:rPr lang="en-US" altLang="ko-KR" dirty="0"/>
              <a:t>tool</a:t>
            </a:r>
            <a:r>
              <a:rPr lang="ko-KR" altLang="en-US" dirty="0"/>
              <a:t> 체크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Local Standard Disk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E75CCA-DEAC-44CE-9E4F-D75D793BE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494" y="1284473"/>
            <a:ext cx="2985182" cy="199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66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/>
              <a:t>3. Linux </a:t>
            </a:r>
            <a:r>
              <a:rPr lang="ko-KR" altLang="en-US" b="1"/>
              <a:t>설치 </a:t>
            </a:r>
            <a:r>
              <a:rPr lang="en-US" altLang="ko-KR" b="1"/>
              <a:t>(Virtual Box)</a:t>
            </a:r>
            <a:endParaRPr lang="ko-KR" altLang="en-US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A8B3E1-32CB-441D-A9B4-082C921CD1B8}"/>
              </a:ext>
            </a:extLst>
          </p:cNvPr>
          <p:cNvSpPr txBox="1"/>
          <p:nvPr/>
        </p:nvSpPr>
        <p:spPr>
          <a:xfrm>
            <a:off x="5661528" y="3661810"/>
            <a:ext cx="2922049" cy="646331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1.  Root </a:t>
            </a:r>
            <a:r>
              <a:rPr lang="ko-KR" altLang="en-US"/>
              <a:t>비밀번호 설정</a:t>
            </a:r>
            <a:endParaRPr lang="en-US" altLang="ko-KR"/>
          </a:p>
          <a:p>
            <a:r>
              <a:rPr lang="en-US" altLang="ko-KR"/>
              <a:t>2. </a:t>
            </a:r>
            <a:r>
              <a:rPr lang="ko-KR" altLang="en-US"/>
              <a:t>사용자 </a:t>
            </a:r>
            <a:r>
              <a:rPr lang="en-US" altLang="ko-KR"/>
              <a:t>ID, PW</a:t>
            </a:r>
            <a:r>
              <a:rPr lang="ko-KR" altLang="en-US"/>
              <a:t>설정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75BD1B4-E974-4755-B385-34F83C2E5B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377" y="4365105"/>
            <a:ext cx="2875471" cy="24079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A5584FC-C045-41CD-8064-1D07675AE5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372" y="2852936"/>
            <a:ext cx="3017278" cy="2520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986319A-09CF-4147-AD99-4A5620A1A9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527" y="1124745"/>
            <a:ext cx="2880320" cy="2414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1CEB6F-E49E-42FF-8F3B-427597AA86B9}"/>
              </a:ext>
            </a:extLst>
          </p:cNvPr>
          <p:cNvSpPr/>
          <p:nvPr/>
        </p:nvSpPr>
        <p:spPr>
          <a:xfrm>
            <a:off x="3315863" y="3429002"/>
            <a:ext cx="1137506" cy="216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906C69-6A52-42EE-B0CD-71FA609069A7}"/>
              </a:ext>
            </a:extLst>
          </p:cNvPr>
          <p:cNvSpPr/>
          <p:nvPr/>
        </p:nvSpPr>
        <p:spPr>
          <a:xfrm>
            <a:off x="2120939" y="3429000"/>
            <a:ext cx="1137506" cy="216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14">
            <a:extLst>
              <a:ext uri="{FF2B5EF4-FFF2-40B4-BE49-F238E27FC236}">
                <a16:creationId xmlns:a16="http://schemas.microsoft.com/office/drawing/2014/main" id="{37EBAA02-C1BA-49A9-A9BE-71628F1B3143}"/>
              </a:ext>
            </a:extLst>
          </p:cNvPr>
          <p:cNvCxnSpPr>
            <a:stCxn id="20" idx="0"/>
            <a:endCxn id="18" idx="1"/>
          </p:cNvCxnSpPr>
          <p:nvPr/>
        </p:nvCxnSpPr>
        <p:spPr>
          <a:xfrm rot="5400000" flipH="1" flipV="1">
            <a:off x="3627059" y="1394532"/>
            <a:ext cx="1097103" cy="2971835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17">
            <a:extLst>
              <a:ext uri="{FF2B5EF4-FFF2-40B4-BE49-F238E27FC236}">
                <a16:creationId xmlns:a16="http://schemas.microsoft.com/office/drawing/2014/main" id="{93221B3C-834D-40B3-BACF-C61B66BF6D0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08618" y="3692980"/>
            <a:ext cx="1924061" cy="1781760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102B665-360B-4A45-83F6-AEA5FE81A61D}"/>
              </a:ext>
            </a:extLst>
          </p:cNvPr>
          <p:cNvSpPr txBox="1"/>
          <p:nvPr/>
        </p:nvSpPr>
        <p:spPr>
          <a:xfrm>
            <a:off x="2811766" y="2373558"/>
            <a:ext cx="329087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D72314-3D2D-44B8-A8F4-2A57A1F80B38}"/>
              </a:ext>
            </a:extLst>
          </p:cNvPr>
          <p:cNvSpPr txBox="1"/>
          <p:nvPr/>
        </p:nvSpPr>
        <p:spPr>
          <a:xfrm>
            <a:off x="3846523" y="5640473"/>
            <a:ext cx="329087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115368-4AF6-4DF1-BD93-A84E80024FEE}"/>
              </a:ext>
            </a:extLst>
          </p:cNvPr>
          <p:cNvSpPr txBox="1"/>
          <p:nvPr/>
        </p:nvSpPr>
        <p:spPr>
          <a:xfrm>
            <a:off x="8977659" y="5430585"/>
            <a:ext cx="3214341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팁</a:t>
            </a:r>
            <a:r>
              <a:rPr lang="en-US" altLang="ko-KR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 </a:t>
            </a:r>
            <a:r>
              <a:rPr lang="ko-KR" altLang="en-US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초기설치 시 비밀번호는 </a:t>
            </a:r>
            <a:r>
              <a:rPr lang="en-US" altLang="ko-KR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‘1234’ </a:t>
            </a:r>
            <a:r>
              <a:rPr lang="ko-KR" altLang="en-US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기본 설정</a:t>
            </a:r>
          </a:p>
        </p:txBody>
      </p:sp>
    </p:spTree>
    <p:extLst>
      <p:ext uri="{BB962C8B-B14F-4D97-AF65-F5344CB8AC3E}">
        <p14:creationId xmlns:p14="http://schemas.microsoft.com/office/powerpoint/2010/main" val="1592547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/>
              <a:t>3. Linux </a:t>
            </a:r>
            <a:r>
              <a:rPr lang="ko-KR" altLang="en-US" b="1"/>
              <a:t>설치 </a:t>
            </a:r>
            <a:r>
              <a:rPr lang="en-US" altLang="ko-KR" b="1"/>
              <a:t>(Virtual Box)</a:t>
            </a:r>
            <a:endParaRPr lang="ko-KR" altLang="en-US" b="1"/>
          </a:p>
        </p:txBody>
      </p:sp>
      <p:sp>
        <p:nvSpPr>
          <p:cNvPr id="2" name="TextBox 1"/>
          <p:cNvSpPr txBox="1"/>
          <p:nvPr/>
        </p:nvSpPr>
        <p:spPr>
          <a:xfrm>
            <a:off x="181309" y="1367411"/>
            <a:ext cx="4291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설치 완료 및 가상머신 전원종료 후 복제</a:t>
            </a:r>
            <a:endParaRPr lang="en-US" altLang="ko-KR"/>
          </a:p>
          <a:p>
            <a:r>
              <a:rPr lang="en-US" altLang="ko-KR"/>
              <a:t>* </a:t>
            </a:r>
            <a:r>
              <a:rPr lang="ko-KR" altLang="en-US"/>
              <a:t>향후 리눅스 클린버전 용</a:t>
            </a:r>
            <a:r>
              <a:rPr lang="en-US" altLang="ko-KR"/>
              <a:t>!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2138362"/>
            <a:ext cx="4648200" cy="41052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421" y="2138362"/>
            <a:ext cx="3551847" cy="4105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534" y="2124076"/>
            <a:ext cx="3564209" cy="411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40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2800" y="1279770"/>
            <a:ext cx="10566400" cy="534963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ko-KR" altLang="en-US" b="1"/>
              <a:t>시스템 설명</a:t>
            </a:r>
            <a:endParaRPr lang="en-US" altLang="ko-KR" b="1"/>
          </a:p>
          <a:p>
            <a:pPr>
              <a:buFont typeface="+mj-lt"/>
              <a:buAutoNum type="arabicPeriod"/>
            </a:pPr>
            <a:r>
              <a:rPr lang="ko-KR" altLang="en-US" b="1"/>
              <a:t>시스템 구성도</a:t>
            </a:r>
            <a:endParaRPr lang="en-US" altLang="ko-KR" b="1"/>
          </a:p>
          <a:p>
            <a:pPr>
              <a:buFont typeface="+mj-lt"/>
              <a:buAutoNum type="arabicPeriod"/>
            </a:pPr>
            <a:r>
              <a:rPr lang="en-US" altLang="ko-KR" b="1"/>
              <a:t>Linux </a:t>
            </a:r>
            <a:r>
              <a:rPr lang="ko-KR" altLang="en-US" b="1"/>
              <a:t>설치</a:t>
            </a:r>
            <a:endParaRPr lang="en-US" altLang="ko-KR" b="1"/>
          </a:p>
          <a:p>
            <a:pPr>
              <a:buFont typeface="+mj-lt"/>
              <a:buAutoNum type="arabicPeriod"/>
            </a:pPr>
            <a:r>
              <a:rPr lang="en-US" altLang="ko-KR" b="1"/>
              <a:t>Linux </a:t>
            </a:r>
            <a:r>
              <a:rPr lang="ko-KR" altLang="en-US" b="1"/>
              <a:t>초기 설정</a:t>
            </a:r>
            <a:endParaRPr lang="en-US" altLang="ko-KR" b="1"/>
          </a:p>
          <a:p>
            <a:pPr>
              <a:buFont typeface="+mj-lt"/>
              <a:buAutoNum type="arabicPeriod"/>
            </a:pPr>
            <a:r>
              <a:rPr lang="ko-KR" altLang="en-US" b="1"/>
              <a:t>아나콘다 설치</a:t>
            </a:r>
            <a:endParaRPr lang="en-US" altLang="ko-KR" b="1"/>
          </a:p>
        </p:txBody>
      </p:sp>
    </p:spTree>
    <p:extLst>
      <p:ext uri="{BB962C8B-B14F-4D97-AF65-F5344CB8AC3E}">
        <p14:creationId xmlns:p14="http://schemas.microsoft.com/office/powerpoint/2010/main" val="1194456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099661"/>
            <a:ext cx="12192000" cy="76944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/>
                </a:solidFill>
              </a:rPr>
              <a:t>실 환경 서버</a:t>
            </a:r>
          </a:p>
        </p:txBody>
      </p:sp>
    </p:spTree>
    <p:extLst>
      <p:ext uri="{BB962C8B-B14F-4D97-AF65-F5344CB8AC3E}">
        <p14:creationId xmlns:p14="http://schemas.microsoft.com/office/powerpoint/2010/main" val="1923558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9A128-6879-4D54-A038-2C98837A9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3. Linux </a:t>
            </a:r>
            <a:r>
              <a:rPr lang="ko-KR" altLang="en-US" b="1"/>
              <a:t>설치 </a:t>
            </a:r>
            <a:r>
              <a:rPr lang="en-US" altLang="ko-KR" b="1"/>
              <a:t>(</a:t>
            </a:r>
            <a:r>
              <a:rPr lang="ko-KR" altLang="en-US" b="1"/>
              <a:t>실 환경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93FC7A-84FC-4071-858C-AEB7DDDB6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606" y="1421048"/>
            <a:ext cx="3173571" cy="5047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A8FCF8-9A10-45DD-BF11-8A11CCE64EC8}"/>
              </a:ext>
            </a:extLst>
          </p:cNvPr>
          <p:cNvSpPr txBox="1"/>
          <p:nvPr/>
        </p:nvSpPr>
        <p:spPr>
          <a:xfrm>
            <a:off x="7490299" y="2821021"/>
            <a:ext cx="28825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/>
              <a:t>Rufus </a:t>
            </a:r>
            <a:r>
              <a:rPr lang="ko-KR" altLang="en-US"/>
              <a:t>다운로드</a:t>
            </a:r>
            <a:endParaRPr lang="en-US" altLang="ko-KR"/>
          </a:p>
          <a:p>
            <a:r>
              <a:rPr lang="en-US" altLang="ko-KR"/>
              <a:t>     </a:t>
            </a:r>
            <a:r>
              <a:rPr lang="en-US" altLang="ko-KR">
                <a:hlinkClick r:id="rId3"/>
              </a:rPr>
              <a:t>https://rufus.akeo.ie/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2. </a:t>
            </a:r>
            <a:r>
              <a:rPr lang="ko-KR" altLang="en-US"/>
              <a:t>리눅스</a:t>
            </a:r>
            <a:r>
              <a:rPr lang="en-US" altLang="ko-KR"/>
              <a:t> ISO </a:t>
            </a:r>
            <a:r>
              <a:rPr lang="ko-KR" altLang="en-US"/>
              <a:t>이미지 삽입</a:t>
            </a:r>
            <a:endParaRPr lang="en-US" altLang="ko-KR"/>
          </a:p>
          <a:p>
            <a:r>
              <a:rPr lang="en-US" altLang="ko-KR"/>
              <a:t>3. </a:t>
            </a:r>
            <a:r>
              <a:rPr lang="ko-KR" altLang="en-US"/>
              <a:t>시작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8D8C9F-12BF-4A95-8BCA-9643A08FF017}"/>
              </a:ext>
            </a:extLst>
          </p:cNvPr>
          <p:cNvSpPr/>
          <p:nvPr/>
        </p:nvSpPr>
        <p:spPr>
          <a:xfrm>
            <a:off x="5274091" y="4537338"/>
            <a:ext cx="311285" cy="3112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4F3E5E1-74A9-4C22-841F-EF7FF840715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585376" y="3915052"/>
            <a:ext cx="1904923" cy="7779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069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3. Linux </a:t>
            </a:r>
            <a:r>
              <a:rPr lang="ko-KR" altLang="en-US" b="1"/>
              <a:t>설치 </a:t>
            </a:r>
            <a:r>
              <a:rPr lang="en-US" altLang="ko-KR" b="1"/>
              <a:t>(</a:t>
            </a:r>
            <a:r>
              <a:rPr lang="ko-KR" altLang="en-US" b="1"/>
              <a:t>실 환경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/>
              <a:t>Boot USB </a:t>
            </a:r>
            <a:r>
              <a:rPr lang="ko-KR" altLang="en-US"/>
              <a:t>를 서버에 연결한다</a:t>
            </a:r>
            <a:r>
              <a:rPr lang="en-US" altLang="ko-KR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/>
              <a:t>서버 부팅</a:t>
            </a:r>
            <a:r>
              <a:rPr lang="en-US" altLang="ko-KR"/>
              <a:t>(</a:t>
            </a:r>
            <a:r>
              <a:rPr lang="ko-KR" altLang="en-US"/>
              <a:t>재부팅</a:t>
            </a:r>
            <a:r>
              <a:rPr lang="en-US" altLang="ko-KR"/>
              <a:t>) </a:t>
            </a:r>
            <a:r>
              <a:rPr lang="ko-KR" altLang="en-US"/>
              <a:t>후 </a:t>
            </a:r>
            <a:r>
              <a:rPr lang="en-US" altLang="ko-KR"/>
              <a:t>BIOS Setup </a:t>
            </a:r>
            <a:r>
              <a:rPr lang="ko-KR" altLang="en-US"/>
              <a:t>으로 들어간 후 </a:t>
            </a:r>
            <a:r>
              <a:rPr lang="en-US" altLang="ko-KR"/>
              <a:t>Boot Menu</a:t>
            </a:r>
            <a:r>
              <a:rPr lang="ko-KR" altLang="en-US"/>
              <a:t>으로 들어간다</a:t>
            </a:r>
            <a:r>
              <a:rPr lang="en-US" altLang="ko-KR"/>
              <a:t>. (F11 </a:t>
            </a:r>
            <a:r>
              <a:rPr lang="ko-KR" altLang="en-US"/>
              <a:t>진입키</a:t>
            </a:r>
            <a:r>
              <a:rPr lang="en-US" altLang="ko-KR"/>
              <a:t>)</a:t>
            </a:r>
          </a:p>
          <a:p>
            <a:pPr>
              <a:buFont typeface="+mj-lt"/>
              <a:buAutoNum type="arabicPeriod"/>
            </a:pPr>
            <a:r>
              <a:rPr lang="en-US" altLang="ko-KR"/>
              <a:t>Boot Menu</a:t>
            </a:r>
            <a:r>
              <a:rPr lang="ko-KR" altLang="en-US"/>
              <a:t>에서 </a:t>
            </a:r>
            <a:r>
              <a:rPr lang="en-US" altLang="ko-KR"/>
              <a:t>Generic USB Boot </a:t>
            </a:r>
            <a:r>
              <a:rPr lang="ko-KR" altLang="en-US"/>
              <a:t>선택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2080" y="776521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</a:t>
            </a:r>
            <a:r>
              <a:rPr lang="en-US" altLang="ko-KR">
                <a:solidFill>
                  <a:schemeClr val="tx2">
                    <a:lumMod val="60000"/>
                    <a:lumOff val="40000"/>
                  </a:schemeClr>
                </a:solidFill>
              </a:rPr>
              <a:t> – 7.3</a:t>
            </a:r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0" y="2633297"/>
            <a:ext cx="5280000" cy="39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99" y="2633297"/>
            <a:ext cx="5280001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31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3. Linux </a:t>
            </a:r>
            <a:r>
              <a:rPr lang="ko-KR" altLang="en-US" b="1"/>
              <a:t>설치 </a:t>
            </a:r>
            <a:r>
              <a:rPr lang="en-US" altLang="ko-KR" b="1"/>
              <a:t>(</a:t>
            </a:r>
            <a:r>
              <a:rPr lang="ko-KR" altLang="en-US" b="1"/>
              <a:t>실 환경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en-US" altLang="ko-KR"/>
              <a:t>Install Oracle Linux 7.3 </a:t>
            </a:r>
            <a:r>
              <a:rPr lang="ko-KR" altLang="en-US"/>
              <a:t>선택한다</a:t>
            </a:r>
            <a:r>
              <a:rPr lang="en-US" altLang="ko-KR"/>
              <a:t>.</a:t>
            </a:r>
          </a:p>
          <a:p>
            <a:pPr>
              <a:buFont typeface="+mj-lt"/>
              <a:buAutoNum type="arabicPeriod" startAt="5"/>
            </a:pPr>
            <a:r>
              <a:rPr lang="ko-KR" altLang="en-US"/>
              <a:t>오라클 리눅스 설치 화면이 실행된다</a:t>
            </a:r>
            <a:r>
              <a:rPr lang="en-US" altLang="ko-KR"/>
              <a:t>.</a:t>
            </a:r>
          </a:p>
          <a:p>
            <a:pPr>
              <a:buFont typeface="+mj-lt"/>
              <a:buAutoNum type="arabicPeriod" startAt="5"/>
            </a:pPr>
            <a:r>
              <a:rPr lang="ko-KR" altLang="en-US"/>
              <a:t>언어 설정 </a:t>
            </a:r>
            <a:r>
              <a:rPr lang="en-US" altLang="ko-KR"/>
              <a:t>(</a:t>
            </a:r>
            <a:r>
              <a:rPr lang="ko-KR" altLang="en-US"/>
              <a:t>한글 번역이 잘 못 되어 있을 경우도 있으므로 영어를 권장한다</a:t>
            </a:r>
            <a:r>
              <a:rPr lang="en-US" altLang="ko-KR"/>
              <a:t>.)</a:t>
            </a:r>
          </a:p>
          <a:p>
            <a:pPr>
              <a:buFont typeface="+mj-lt"/>
              <a:buAutoNum type="arabicPeriod" startAt="4"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2080" y="776521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</a:t>
            </a:r>
            <a:r>
              <a:rPr lang="en-US" altLang="ko-KR">
                <a:solidFill>
                  <a:schemeClr val="tx2">
                    <a:lumMod val="60000"/>
                    <a:lumOff val="40000"/>
                  </a:schemeClr>
                </a:solidFill>
              </a:rPr>
              <a:t> – 7.3</a:t>
            </a:r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3" y="2514600"/>
            <a:ext cx="5280000" cy="396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A04C553-E003-4E80-982E-A64FEC62C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728" y="2514600"/>
            <a:ext cx="528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0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3. Linux </a:t>
            </a:r>
            <a:r>
              <a:rPr lang="ko-KR" altLang="en-US" b="1"/>
              <a:t>설치 </a:t>
            </a:r>
            <a:r>
              <a:rPr lang="en-US" altLang="ko-KR" b="1"/>
              <a:t>(</a:t>
            </a:r>
            <a:r>
              <a:rPr lang="ko-KR" altLang="en-US" b="1"/>
              <a:t>실 환경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/>
              <a:t>날짜</a:t>
            </a:r>
            <a:r>
              <a:rPr lang="en-US" altLang="ko-KR"/>
              <a:t> </a:t>
            </a:r>
            <a:r>
              <a:rPr lang="ko-KR" altLang="en-US"/>
              <a:t>및 시간 을 서울로 변경한다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2080" y="776521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</a:t>
            </a:r>
            <a:r>
              <a:rPr lang="en-US" altLang="ko-KR">
                <a:solidFill>
                  <a:schemeClr val="tx2">
                    <a:lumMod val="60000"/>
                    <a:lumOff val="40000"/>
                  </a:schemeClr>
                </a:solidFill>
              </a:rPr>
              <a:t> – 7.3</a:t>
            </a:r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08" y="2593731"/>
            <a:ext cx="5280000" cy="396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63FE12-45BA-4DB4-8E13-A1DBB798C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47" y="2593730"/>
            <a:ext cx="5782016" cy="39599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6C956CE-7E32-4B97-9416-9ACBFD0E9429}"/>
              </a:ext>
            </a:extLst>
          </p:cNvPr>
          <p:cNvSpPr/>
          <p:nvPr/>
        </p:nvSpPr>
        <p:spPr>
          <a:xfrm>
            <a:off x="1025872" y="3169328"/>
            <a:ext cx="2081320" cy="506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455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3. Linux </a:t>
            </a:r>
            <a:r>
              <a:rPr lang="ko-KR" altLang="en-US" b="1"/>
              <a:t>설치 </a:t>
            </a:r>
            <a:r>
              <a:rPr lang="en-US" altLang="ko-KR" b="1"/>
              <a:t>(</a:t>
            </a:r>
            <a:r>
              <a:rPr lang="ko-KR" altLang="en-US" b="1"/>
              <a:t>실 환경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ko-KR" altLang="en-US"/>
              <a:t>소프트웨어 설정을 변경한다</a:t>
            </a:r>
            <a:r>
              <a:rPr lang="en-US" altLang="ko-KR"/>
              <a:t>. (minimal install</a:t>
            </a:r>
            <a:r>
              <a:rPr lang="en-US" altLang="ko-KR">
                <a:sym typeface="Wingdings" panose="05000000000000000000" pitchFamily="2" charset="2"/>
              </a:rPr>
              <a:t> server with GUI)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2080" y="776521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</a:t>
            </a:r>
            <a:r>
              <a:rPr lang="en-US" altLang="ko-KR">
                <a:solidFill>
                  <a:schemeClr val="tx2">
                    <a:lumMod val="60000"/>
                    <a:lumOff val="40000"/>
                  </a:schemeClr>
                </a:solidFill>
              </a:rPr>
              <a:t> – 7.3</a:t>
            </a:r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70" y="2593731"/>
            <a:ext cx="5280000" cy="3960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729045" y="4542324"/>
            <a:ext cx="2283069" cy="224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29045" y="3787534"/>
            <a:ext cx="2283069" cy="22483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2"/>
            <a:endCxn id="10" idx="0"/>
          </p:cNvCxnSpPr>
          <p:nvPr/>
        </p:nvCxnSpPr>
        <p:spPr>
          <a:xfrm>
            <a:off x="7870580" y="4012372"/>
            <a:ext cx="0" cy="5299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2B04155-B5DC-46DA-9731-A0683B22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4" y="2593731"/>
            <a:ext cx="5782016" cy="395999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FF3E3A-1205-4BC4-BF12-63FE47C12E76}"/>
              </a:ext>
            </a:extLst>
          </p:cNvPr>
          <p:cNvSpPr/>
          <p:nvPr/>
        </p:nvSpPr>
        <p:spPr>
          <a:xfrm>
            <a:off x="3422840" y="4163625"/>
            <a:ext cx="2081320" cy="506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989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3. Linux </a:t>
            </a:r>
            <a:r>
              <a:rPr lang="ko-KR" altLang="en-US" b="1"/>
              <a:t>설치 </a:t>
            </a:r>
            <a:r>
              <a:rPr lang="en-US" altLang="ko-KR" b="1"/>
              <a:t>(</a:t>
            </a:r>
            <a:r>
              <a:rPr lang="ko-KR" altLang="en-US" b="1"/>
              <a:t>실 환경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9"/>
            </a:pPr>
            <a:r>
              <a:rPr lang="ko-KR" altLang="en-US"/>
              <a:t>설치 경로를 설정한다</a:t>
            </a:r>
            <a:r>
              <a:rPr lang="en-US" altLang="ko-KR"/>
              <a:t>.</a:t>
            </a:r>
          </a:p>
          <a:p>
            <a:pPr>
              <a:buFont typeface="+mj-lt"/>
              <a:buAutoNum type="arabicPeriod" startAt="9"/>
            </a:pPr>
            <a:r>
              <a:rPr lang="en-US" altLang="ko-KR"/>
              <a:t>A : </a:t>
            </a:r>
            <a:r>
              <a:rPr lang="ko-KR" altLang="en-US"/>
              <a:t>기존에 설치된 </a:t>
            </a:r>
            <a:r>
              <a:rPr lang="en-US" altLang="ko-KR" err="1"/>
              <a:t>os</a:t>
            </a:r>
            <a:r>
              <a:rPr lang="ko-KR" altLang="en-US"/>
              <a:t>가 없을 경우 </a:t>
            </a:r>
            <a:r>
              <a:rPr lang="en-US" altLang="ko-KR"/>
              <a:t>- </a:t>
            </a:r>
            <a:r>
              <a:rPr lang="ko-KR" altLang="en-US"/>
              <a:t>하드디스크를 선택하고 </a:t>
            </a:r>
            <a:r>
              <a:rPr lang="en-US" altLang="ko-KR"/>
              <a:t>done</a:t>
            </a:r>
            <a:r>
              <a:rPr lang="ko-KR" altLang="en-US"/>
              <a:t>버튼을 누른다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B : </a:t>
            </a:r>
            <a:r>
              <a:rPr lang="ko-KR" altLang="en-US"/>
              <a:t>기존에 설치된 </a:t>
            </a:r>
            <a:r>
              <a:rPr lang="en-US" altLang="ko-KR" err="1"/>
              <a:t>os</a:t>
            </a:r>
            <a:r>
              <a:rPr lang="ko-KR" altLang="en-US"/>
              <a:t>가 있을 경우  </a:t>
            </a:r>
            <a:r>
              <a:rPr lang="en-US" altLang="ko-KR"/>
              <a:t>- </a:t>
            </a:r>
            <a:r>
              <a:rPr lang="ko-KR" altLang="en-US"/>
              <a:t>기존의 </a:t>
            </a:r>
            <a:r>
              <a:rPr lang="en-US" altLang="ko-KR" err="1"/>
              <a:t>os</a:t>
            </a:r>
            <a:r>
              <a:rPr lang="ko-KR" altLang="en-US"/>
              <a:t>를 </a:t>
            </a:r>
            <a:r>
              <a:rPr lang="ko-KR" altLang="en-US" err="1"/>
              <a:t>지워야한다</a:t>
            </a:r>
            <a:r>
              <a:rPr lang="en-US" altLang="ko-KR"/>
              <a:t>.(</a:t>
            </a:r>
            <a:r>
              <a:rPr lang="ko-KR" altLang="en-US"/>
              <a:t>다음 장에 설명</a:t>
            </a:r>
            <a:r>
              <a:rPr lang="en-US" altLang="ko-KR"/>
              <a:t>)</a:t>
            </a:r>
          </a:p>
          <a:p>
            <a:pPr marL="0" indent="0">
              <a:buNone/>
            </a:pPr>
            <a:r>
              <a:rPr lang="en-US" altLang="ko-KR"/>
              <a:t>     Disk</a:t>
            </a:r>
            <a:r>
              <a:rPr lang="ko-KR" altLang="en-US"/>
              <a:t>를 선택하고 </a:t>
            </a:r>
            <a:r>
              <a:rPr lang="en-US" altLang="ko-KR" err="1"/>
              <a:t>paritioning</a:t>
            </a:r>
            <a:r>
              <a:rPr lang="ko-KR" altLang="en-US"/>
              <a:t>에서 </a:t>
            </a:r>
            <a:r>
              <a:rPr lang="en-US" altLang="ko-KR"/>
              <a:t>I will configure partitioning</a:t>
            </a:r>
            <a:r>
              <a:rPr lang="ko-KR" altLang="en-US"/>
              <a:t>을 체크한다</a:t>
            </a:r>
            <a:r>
              <a:rPr lang="en-US" altLang="ko-KR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2080" y="776521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</a:t>
            </a:r>
            <a:r>
              <a:rPr lang="en-US" altLang="ko-KR">
                <a:solidFill>
                  <a:schemeClr val="tx2">
                    <a:lumMod val="60000"/>
                    <a:lumOff val="40000"/>
                  </a:schemeClr>
                </a:solidFill>
              </a:rPr>
              <a:t> – 7.3</a:t>
            </a:r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113" y="2937368"/>
            <a:ext cx="4363636" cy="327272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855043" y="3741391"/>
            <a:ext cx="955431" cy="584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675B65-E74C-4C6D-8CF1-1B0A387754A2}"/>
              </a:ext>
            </a:extLst>
          </p:cNvPr>
          <p:cNvSpPr/>
          <p:nvPr/>
        </p:nvSpPr>
        <p:spPr>
          <a:xfrm>
            <a:off x="7874496" y="4918227"/>
            <a:ext cx="1020932" cy="2353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CF277F-3679-4C92-99BE-A0C2B6B2C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825" y="2937367"/>
            <a:ext cx="4778525" cy="327272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975985-5EAB-47CA-9D7B-FD7159F5DC32}"/>
              </a:ext>
            </a:extLst>
          </p:cNvPr>
          <p:cNvSpPr/>
          <p:nvPr/>
        </p:nvSpPr>
        <p:spPr>
          <a:xfrm>
            <a:off x="1505261" y="4714044"/>
            <a:ext cx="2081320" cy="506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544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368BCF9-28D1-495E-8057-08E3A4F01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9399"/>
            <a:ext cx="5582126" cy="38897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30EEFE-BC3E-4D25-8FC8-436F7CE82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29" y="2419398"/>
            <a:ext cx="5467393" cy="39348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3. Linux </a:t>
            </a:r>
            <a:r>
              <a:rPr lang="ko-KR" altLang="en-US" b="1"/>
              <a:t>설치 </a:t>
            </a:r>
            <a:r>
              <a:rPr lang="en-US" altLang="ko-KR" b="1"/>
              <a:t>(</a:t>
            </a:r>
            <a:r>
              <a:rPr lang="ko-KR" altLang="en-US" b="1"/>
              <a:t>실 환경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10"/>
            </a:pPr>
            <a:r>
              <a:rPr lang="en-US" altLang="ko-KR"/>
              <a:t>B : </a:t>
            </a:r>
            <a:r>
              <a:rPr lang="ko-KR" altLang="en-US"/>
              <a:t>기존에 설치된 </a:t>
            </a:r>
            <a:r>
              <a:rPr lang="en-US" altLang="ko-KR" err="1"/>
              <a:t>os</a:t>
            </a:r>
            <a:r>
              <a:rPr lang="ko-KR" altLang="en-US"/>
              <a:t>가 있을 경우  </a:t>
            </a:r>
            <a:r>
              <a:rPr lang="en-US" altLang="ko-KR"/>
              <a:t>- </a:t>
            </a:r>
            <a:r>
              <a:rPr lang="ko-KR" altLang="en-US"/>
              <a:t>기존의 </a:t>
            </a:r>
            <a:r>
              <a:rPr lang="en-US" altLang="ko-KR" err="1"/>
              <a:t>os</a:t>
            </a:r>
            <a:r>
              <a:rPr lang="ko-KR" altLang="en-US"/>
              <a:t>를 </a:t>
            </a:r>
            <a:r>
              <a:rPr lang="ko-KR" altLang="en-US" err="1"/>
              <a:t>지워야한다</a:t>
            </a:r>
            <a:r>
              <a:rPr lang="en-US" altLang="ko-KR"/>
              <a:t>. – 1</a:t>
            </a:r>
            <a:br>
              <a:rPr lang="en-US" altLang="ko-KR"/>
            </a:br>
            <a:r>
              <a:rPr lang="ko-KR" altLang="en-US"/>
              <a:t>기존의 </a:t>
            </a:r>
            <a:r>
              <a:rPr lang="en-US" altLang="ko-KR" err="1"/>
              <a:t>os</a:t>
            </a:r>
            <a:r>
              <a:rPr lang="ko-KR" altLang="en-US"/>
              <a:t>를 선택하고 </a:t>
            </a:r>
            <a:r>
              <a:rPr lang="en-US" altLang="ko-KR"/>
              <a:t>– </a:t>
            </a:r>
            <a:r>
              <a:rPr lang="ko-KR" altLang="en-US"/>
              <a:t>버튼을 선택하고 삭제한다 </a:t>
            </a:r>
            <a:r>
              <a:rPr lang="en-US" altLang="ko-KR"/>
              <a:t>(</a:t>
            </a:r>
            <a:r>
              <a:rPr lang="ko-KR" altLang="en-US"/>
              <a:t>모든 파일 삭제 체크</a:t>
            </a:r>
            <a:r>
              <a:rPr lang="en-US" altLang="ko-KR"/>
              <a:t>)</a:t>
            </a:r>
          </a:p>
          <a:p>
            <a:pPr marL="0" indent="0">
              <a:buNone/>
            </a:pPr>
            <a:r>
              <a:rPr lang="en-US" altLang="ko-KR"/>
              <a:t>      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2080" y="776521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2">
                    <a:lumMod val="60000"/>
                    <a:lumOff val="40000"/>
                  </a:schemeClr>
                </a:solidFill>
              </a:rPr>
              <a:t>ver – 7.3</a:t>
            </a:r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6861" y="3923236"/>
            <a:ext cx="1928618" cy="369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0508C6-329D-4237-8A44-72077387A323}"/>
              </a:ext>
            </a:extLst>
          </p:cNvPr>
          <p:cNvSpPr/>
          <p:nvPr/>
        </p:nvSpPr>
        <p:spPr>
          <a:xfrm>
            <a:off x="6519288" y="5565274"/>
            <a:ext cx="250727" cy="229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37DCE-4C56-4CB0-A70D-B9BDBBAB3909}"/>
              </a:ext>
            </a:extLst>
          </p:cNvPr>
          <p:cNvSpPr txBox="1"/>
          <p:nvPr/>
        </p:nvSpPr>
        <p:spPr>
          <a:xfrm>
            <a:off x="6770015" y="5246691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기존</a:t>
            </a:r>
            <a:r>
              <a:rPr lang="en-US" altLang="ko-KR">
                <a:solidFill>
                  <a:srgbClr val="FF0000"/>
                </a:solidFill>
              </a:rPr>
              <a:t>OS</a:t>
            </a:r>
            <a:r>
              <a:rPr lang="ko-KR" altLang="en-US">
                <a:solidFill>
                  <a:srgbClr val="FF0000"/>
                </a:solidFill>
              </a:rPr>
              <a:t>제거</a:t>
            </a:r>
          </a:p>
        </p:txBody>
      </p:sp>
    </p:spTree>
    <p:extLst>
      <p:ext uri="{BB962C8B-B14F-4D97-AF65-F5344CB8AC3E}">
        <p14:creationId xmlns:p14="http://schemas.microsoft.com/office/powerpoint/2010/main" val="72492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3. Linux </a:t>
            </a:r>
            <a:r>
              <a:rPr lang="ko-KR" altLang="en-US" b="1"/>
              <a:t>설치 </a:t>
            </a:r>
            <a:r>
              <a:rPr lang="en-US" altLang="ko-KR" b="1"/>
              <a:t>(</a:t>
            </a:r>
            <a:r>
              <a:rPr lang="ko-KR" altLang="en-US" b="1"/>
              <a:t>실 환경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10"/>
            </a:pPr>
            <a:r>
              <a:rPr lang="en-US" altLang="ko-KR"/>
              <a:t>B : </a:t>
            </a:r>
            <a:r>
              <a:rPr lang="ko-KR" altLang="en-US"/>
              <a:t>기존에 설치된 </a:t>
            </a:r>
            <a:r>
              <a:rPr lang="en-US" altLang="ko-KR" err="1"/>
              <a:t>os</a:t>
            </a:r>
            <a:r>
              <a:rPr lang="ko-KR" altLang="en-US"/>
              <a:t>가 있을 경우  </a:t>
            </a:r>
            <a:r>
              <a:rPr lang="en-US" altLang="ko-KR"/>
              <a:t>- </a:t>
            </a:r>
            <a:r>
              <a:rPr lang="ko-KR" altLang="en-US"/>
              <a:t>기존의 </a:t>
            </a:r>
            <a:r>
              <a:rPr lang="en-US" altLang="ko-KR" err="1"/>
              <a:t>os</a:t>
            </a:r>
            <a:r>
              <a:rPr lang="ko-KR" altLang="en-US"/>
              <a:t>를 </a:t>
            </a:r>
            <a:r>
              <a:rPr lang="ko-KR" altLang="en-US" err="1"/>
              <a:t>지워야한다</a:t>
            </a:r>
            <a:r>
              <a:rPr lang="en-US" altLang="ko-KR"/>
              <a:t>. – 2</a:t>
            </a:r>
            <a:br>
              <a:rPr lang="en-US" altLang="ko-KR"/>
            </a:br>
            <a:r>
              <a:rPr lang="ko-KR" altLang="en-US"/>
              <a:t>새 </a:t>
            </a:r>
            <a:r>
              <a:rPr lang="en-US" altLang="ko-KR" err="1"/>
              <a:t>os</a:t>
            </a:r>
            <a:r>
              <a:rPr lang="en-US" altLang="ko-KR"/>
              <a:t> </a:t>
            </a:r>
            <a:r>
              <a:rPr lang="ko-KR" altLang="en-US"/>
              <a:t>자동 설정 버튼을 선택하고 </a:t>
            </a:r>
            <a:r>
              <a:rPr lang="en-US" altLang="ko-KR"/>
              <a:t>done </a:t>
            </a:r>
            <a:r>
              <a:rPr lang="ko-KR" altLang="en-US"/>
              <a:t>버튼을 누른다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Accept Changes </a:t>
            </a:r>
            <a:r>
              <a:rPr lang="ko-KR" altLang="en-US"/>
              <a:t>를 선택한다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2080" y="776521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</a:t>
            </a:r>
            <a:r>
              <a:rPr lang="en-US" altLang="ko-KR">
                <a:solidFill>
                  <a:schemeClr val="tx2">
                    <a:lumMod val="60000"/>
                    <a:lumOff val="40000"/>
                  </a:schemeClr>
                </a:solidFill>
              </a:rPr>
              <a:t> – 7.3</a:t>
            </a:r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394206"/>
            <a:ext cx="5280000" cy="396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74154" y="3475928"/>
            <a:ext cx="1319577" cy="155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0" y="2394206"/>
            <a:ext cx="5280000" cy="3960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928716" y="4976445"/>
            <a:ext cx="622054" cy="152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913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3. Linux </a:t>
            </a:r>
            <a:r>
              <a:rPr lang="ko-KR" altLang="en-US" b="1"/>
              <a:t>설치 </a:t>
            </a:r>
            <a:r>
              <a:rPr lang="en-US" altLang="ko-KR" b="1"/>
              <a:t>(</a:t>
            </a:r>
            <a:r>
              <a:rPr lang="ko-KR" altLang="en-US" b="1"/>
              <a:t>실 환경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11"/>
            </a:pPr>
            <a:r>
              <a:rPr lang="ko-KR" altLang="en-US"/>
              <a:t>설치 시작을 선택한다</a:t>
            </a:r>
            <a:endParaRPr lang="en-US" altLang="ko-KR"/>
          </a:p>
          <a:p>
            <a:pPr>
              <a:buFont typeface="+mj-lt"/>
              <a:buAutoNum type="arabicPeriod" startAt="11"/>
            </a:pPr>
            <a:r>
              <a:rPr lang="en-US" altLang="ko-KR"/>
              <a:t>ROOT </a:t>
            </a:r>
            <a:r>
              <a:rPr lang="ko-KR" altLang="en-US"/>
              <a:t>계정과 </a:t>
            </a:r>
            <a:r>
              <a:rPr lang="en-US" altLang="ko-KR"/>
              <a:t>USER</a:t>
            </a:r>
            <a:r>
              <a:rPr lang="ko-KR" altLang="en-US"/>
              <a:t>계정의 비밀번호를 설정한다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2080" y="776521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</a:t>
            </a:r>
            <a:r>
              <a:rPr lang="en-US" altLang="ko-KR">
                <a:solidFill>
                  <a:schemeClr val="tx2">
                    <a:lumMod val="60000"/>
                    <a:lumOff val="40000"/>
                  </a:schemeClr>
                </a:solidFill>
              </a:rPr>
              <a:t> – 7.3</a:t>
            </a:r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12800" y="2215281"/>
            <a:ext cx="5280000" cy="3959999"/>
            <a:chOff x="920531" y="2593731"/>
            <a:chExt cx="3498579" cy="262393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31" y="2593731"/>
              <a:ext cx="3498579" cy="2623934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3817750" y="4610477"/>
              <a:ext cx="532096" cy="1582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907" y="2215280"/>
            <a:ext cx="5326957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45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1. </a:t>
            </a:r>
            <a:r>
              <a:rPr lang="ko-KR" altLang="en-US" b="1"/>
              <a:t>시스템 설명</a:t>
            </a:r>
          </a:p>
        </p:txBody>
      </p:sp>
      <p:pic>
        <p:nvPicPr>
          <p:cNvPr id="16" name="그림 15" descr="s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66617" y="2821312"/>
            <a:ext cx="1690700" cy="1731834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5902635" y="2821312"/>
            <a:ext cx="5324863" cy="2005630"/>
          </a:xfrm>
          <a:prstGeom prst="roundRect">
            <a:avLst>
              <a:gd name="adj" fmla="val 607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233849" y="3163221"/>
            <a:ext cx="304800" cy="2794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ea typeface="나눔스퀘어라운드 ExtraBold" pitchFamily="50" charset="-127"/>
              </a:rPr>
              <a:t>1</a:t>
            </a:r>
            <a:endParaRPr lang="ko-KR" altLang="en-US" sz="1400" b="1">
              <a:ea typeface="나눔스퀘어라운드 ExtraBold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79673" y="3169055"/>
            <a:ext cx="3837910" cy="8838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>
                <a:solidFill>
                  <a:srgbClr val="C00000"/>
                </a:solidFill>
                <a:ea typeface="나눔스퀘어라운드 ExtraBold" panose="020B0600000101010101" pitchFamily="50" charset="-127"/>
              </a:rPr>
              <a:t>파이썬</a:t>
            </a:r>
            <a:r>
              <a:rPr lang="en-US" altLang="ko-KR" sz="1600">
                <a:solidFill>
                  <a:srgbClr val="C00000"/>
                </a:solidFill>
                <a:ea typeface="나눔스퀘어라운드 ExtraBold" panose="020B0600000101010101" pitchFamily="50" charset="-127"/>
              </a:rPr>
              <a:t> </a:t>
            </a:r>
            <a:r>
              <a:rPr lang="ko-KR" altLang="en-US" sz="1600">
                <a:solidFill>
                  <a:srgbClr val="C00000"/>
                </a:solidFill>
                <a:ea typeface="나눔스퀘어라운드 ExtraBold" panose="020B0600000101010101" pitchFamily="50" charset="-127"/>
              </a:rPr>
              <a:t>서버</a:t>
            </a:r>
            <a:r>
              <a:rPr lang="en-US" altLang="ko-KR" sz="1600">
                <a:solidFill>
                  <a:srgbClr val="C00000"/>
                </a:solidFill>
                <a:ea typeface="나눔스퀘어라운드 ExtraBold" panose="020B0600000101010101" pitchFamily="50" charset="-127"/>
              </a:rPr>
              <a:t>: 1</a:t>
            </a:r>
            <a:r>
              <a:rPr lang="ko-KR" altLang="en-US" sz="1600">
                <a:solidFill>
                  <a:srgbClr val="C00000"/>
                </a:solidFill>
                <a:ea typeface="나눔스퀘어라운드 ExtraBold" panose="020B0600000101010101" pitchFamily="50" charset="-127"/>
              </a:rPr>
              <a:t>대</a:t>
            </a:r>
            <a:endParaRPr lang="en-US" altLang="ko-KR" sz="1600">
              <a:solidFill>
                <a:srgbClr val="C00000"/>
              </a:solidFill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>
                <a:solidFill>
                  <a:schemeClr val="accent1"/>
                </a:solidFill>
                <a:ea typeface="나눔스퀘어라운드 ExtraBold" panose="020B0600000101010101" pitchFamily="50" charset="-127"/>
              </a:rPr>
              <a:t>[root]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solidFill>
                  <a:prstClr val="black"/>
                </a:solidFill>
                <a:ea typeface="나눔스퀘어라운드 Bold" pitchFamily="50" charset="-127"/>
              </a:rPr>
              <a:t>  - </a:t>
            </a:r>
            <a:r>
              <a:rPr lang="ko-KR" altLang="en-US" sz="1600">
                <a:solidFill>
                  <a:prstClr val="black"/>
                </a:solidFill>
                <a:ea typeface="나눔스퀘어라운드 Bold" pitchFamily="50" charset="-127"/>
              </a:rPr>
              <a:t>데이터 전송을 위해 </a:t>
            </a:r>
            <a:r>
              <a:rPr lang="ko-KR" altLang="en-US" sz="1600">
                <a:solidFill>
                  <a:srgbClr val="0070C0"/>
                </a:solidFill>
                <a:ea typeface="나눔스퀘어라운드 Bold" pitchFamily="50" charset="-127"/>
              </a:rPr>
              <a:t>외부 인터넷 </a:t>
            </a:r>
            <a:r>
              <a:rPr lang="ko-KR" altLang="en-US" sz="1600">
                <a:solidFill>
                  <a:prstClr val="black"/>
                </a:solidFill>
                <a:ea typeface="나눔스퀘어라운드 Bold" pitchFamily="50" charset="-127"/>
              </a:rPr>
              <a:t>연결</a:t>
            </a:r>
            <a:endParaRPr lang="en-US" altLang="ko-KR" sz="1600">
              <a:solidFill>
                <a:prstClr val="black"/>
              </a:solidFill>
              <a:ea typeface="나눔스퀘어라운드 Bold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85633" y="2631275"/>
            <a:ext cx="1698090" cy="348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rgbClr val="00B050"/>
                </a:solidFill>
              </a:rPr>
              <a:t>인터넷가능</a:t>
            </a:r>
            <a:endParaRPr lang="ko-KR" altLang="en-US" sz="1200">
              <a:solidFill>
                <a:srgbClr val="00B05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06132" y="2608574"/>
            <a:ext cx="518854" cy="47561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ea typeface="나눔스퀘어라운드 ExtraBold" pitchFamily="50" charset="-127"/>
              </a:rPr>
              <a:t>1</a:t>
            </a:r>
            <a:endParaRPr lang="ko-KR" altLang="en-US" sz="1400" b="1"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7061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099661"/>
            <a:ext cx="12192000" cy="76944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/>
                </a:solidFill>
              </a:rPr>
              <a:t>실 환경 서버</a:t>
            </a:r>
          </a:p>
        </p:txBody>
      </p:sp>
    </p:spTree>
    <p:extLst>
      <p:ext uri="{BB962C8B-B14F-4D97-AF65-F5344CB8AC3E}">
        <p14:creationId xmlns:p14="http://schemas.microsoft.com/office/powerpoint/2010/main" val="2814342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099661"/>
            <a:ext cx="12192000" cy="76944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/>
                </a:solidFill>
              </a:rPr>
              <a:t>서버 설치 이후</a:t>
            </a:r>
            <a:r>
              <a:rPr lang="en-US" altLang="ko-KR" sz="4400">
                <a:solidFill>
                  <a:schemeClr val="bg1"/>
                </a:solidFill>
              </a:rPr>
              <a:t>…</a:t>
            </a:r>
            <a:endParaRPr lang="ko-KR" alt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723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제목 1"/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/>
              <a:t>4. </a:t>
            </a:r>
            <a:r>
              <a:rPr lang="ko-KR" altLang="en-US" b="1"/>
              <a:t>리눅스 초기 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AA432-8862-4A56-90C2-365C034599FB}"/>
              </a:ext>
            </a:extLst>
          </p:cNvPr>
          <p:cNvSpPr txBox="1"/>
          <p:nvPr/>
        </p:nvSpPr>
        <p:spPr>
          <a:xfrm>
            <a:off x="2021770" y="1454832"/>
            <a:ext cx="880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 서버에 리눅스 </a:t>
            </a:r>
            <a:r>
              <a:rPr lang="en-US" altLang="ko-KR" sz="2800"/>
              <a:t>OS </a:t>
            </a:r>
            <a:r>
              <a:rPr lang="ko-KR" altLang="en-US" sz="2800"/>
              <a:t>설치 이후 </a:t>
            </a:r>
            <a:r>
              <a:rPr lang="en-US" altLang="ko-KR" sz="2800"/>
              <a:t>(CentOS 7.3)</a:t>
            </a:r>
            <a:endParaRPr lang="ko-KR" altLang="en-US" sz="28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09ABC4A-CD7B-4AA8-A35A-4B7965AD27FF}"/>
              </a:ext>
            </a:extLst>
          </p:cNvPr>
          <p:cNvSpPr txBox="1"/>
          <p:nvPr/>
        </p:nvSpPr>
        <p:spPr>
          <a:xfrm>
            <a:off x="1255337" y="3067858"/>
            <a:ext cx="3590040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2. </a:t>
            </a:r>
            <a:r>
              <a:rPr lang="ko-KR" altLang="en-US">
                <a:solidFill>
                  <a:schemeClr val="bg1"/>
                </a:solidFill>
              </a:rPr>
              <a:t>서버 내 고정 </a:t>
            </a:r>
            <a:r>
              <a:rPr lang="en-US" altLang="ko-KR">
                <a:solidFill>
                  <a:schemeClr val="bg1"/>
                </a:solidFill>
              </a:rPr>
              <a:t>IP </a:t>
            </a:r>
            <a:r>
              <a:rPr lang="ko-KR" altLang="en-US">
                <a:solidFill>
                  <a:schemeClr val="bg1"/>
                </a:solidFill>
              </a:rPr>
              <a:t>할당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7BF240A-0DB6-4007-9D7A-CA06811A7F9F}"/>
              </a:ext>
            </a:extLst>
          </p:cNvPr>
          <p:cNvSpPr txBox="1"/>
          <p:nvPr/>
        </p:nvSpPr>
        <p:spPr>
          <a:xfrm>
            <a:off x="1255337" y="3797427"/>
            <a:ext cx="3590040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3. Host Name </a:t>
            </a:r>
            <a:r>
              <a:rPr lang="ko-KR" altLang="en-US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0B06739-FA55-47ED-9D28-36688434E14E}"/>
              </a:ext>
            </a:extLst>
          </p:cNvPr>
          <p:cNvSpPr txBox="1"/>
          <p:nvPr/>
        </p:nvSpPr>
        <p:spPr>
          <a:xfrm>
            <a:off x="1255336" y="4526996"/>
            <a:ext cx="3590040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4. </a:t>
            </a:r>
            <a:r>
              <a:rPr lang="ko-KR" altLang="en-US">
                <a:solidFill>
                  <a:schemeClr val="bg1"/>
                </a:solidFill>
              </a:rPr>
              <a:t>연동</a:t>
            </a:r>
            <a:r>
              <a:rPr lang="en-US" altLang="ko-KR">
                <a:solidFill>
                  <a:schemeClr val="bg1"/>
                </a:solidFill>
              </a:rPr>
              <a:t>PC </a:t>
            </a:r>
            <a:r>
              <a:rPr lang="ko-KR" altLang="en-US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BEFEFCC-AD39-49D2-89C1-A7CE9118E64D}"/>
              </a:ext>
            </a:extLst>
          </p:cNvPr>
          <p:cNvSpPr txBox="1"/>
          <p:nvPr/>
        </p:nvSpPr>
        <p:spPr>
          <a:xfrm>
            <a:off x="1255335" y="5256565"/>
            <a:ext cx="3590040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5. Selinux </a:t>
            </a:r>
            <a:r>
              <a:rPr lang="ko-KR" altLang="en-US">
                <a:solidFill>
                  <a:schemeClr val="bg1"/>
                </a:solidFill>
              </a:rPr>
              <a:t>해제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6D85499-256F-4A42-80F5-2631150EF718}"/>
              </a:ext>
            </a:extLst>
          </p:cNvPr>
          <p:cNvSpPr txBox="1"/>
          <p:nvPr/>
        </p:nvSpPr>
        <p:spPr>
          <a:xfrm>
            <a:off x="1255335" y="5986132"/>
            <a:ext cx="3590040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6. </a:t>
            </a:r>
            <a:r>
              <a:rPr lang="ko-KR" altLang="en-US">
                <a:solidFill>
                  <a:schemeClr val="bg1"/>
                </a:solidFill>
              </a:rPr>
              <a:t>방화벽 해제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0F47C-C3E8-46A4-A665-02119240035B}"/>
              </a:ext>
            </a:extLst>
          </p:cNvPr>
          <p:cNvSpPr txBox="1"/>
          <p:nvPr/>
        </p:nvSpPr>
        <p:spPr>
          <a:xfrm>
            <a:off x="1255334" y="2338289"/>
            <a:ext cx="3590041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1. </a:t>
            </a:r>
            <a:r>
              <a:rPr lang="ko-KR" altLang="en-US">
                <a:solidFill>
                  <a:schemeClr val="bg1"/>
                </a:solidFill>
              </a:rPr>
              <a:t>계정 생성 및 </a:t>
            </a:r>
            <a:r>
              <a:rPr lang="en-US" altLang="ko-KR">
                <a:solidFill>
                  <a:schemeClr val="bg1"/>
                </a:solidFill>
              </a:rPr>
              <a:t>sudo</a:t>
            </a:r>
            <a:r>
              <a:rPr lang="ko-KR" altLang="en-US">
                <a:solidFill>
                  <a:schemeClr val="bg1"/>
                </a:solidFill>
              </a:rPr>
              <a:t>권한 부여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3B7F08-170A-4097-8731-ADC48DDCC314}"/>
              </a:ext>
            </a:extLst>
          </p:cNvPr>
          <p:cNvSpPr txBox="1"/>
          <p:nvPr/>
        </p:nvSpPr>
        <p:spPr>
          <a:xfrm>
            <a:off x="5178455" y="3067858"/>
            <a:ext cx="609600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서버 별 변동되지 않는 고정</a:t>
            </a:r>
            <a:r>
              <a:rPr lang="en-US" altLang="ko-KR"/>
              <a:t>IP </a:t>
            </a:r>
            <a:r>
              <a:rPr lang="ko-KR" altLang="en-US"/>
              <a:t>할당 </a:t>
            </a:r>
            <a:r>
              <a:rPr lang="en-US" altLang="ko-KR"/>
              <a:t>+ </a:t>
            </a:r>
            <a:r>
              <a:rPr lang="ko-KR" altLang="en-US"/>
              <a:t>네트워크 터미널연결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70A5C-732F-4BA3-9242-46981FBA2B33}"/>
              </a:ext>
            </a:extLst>
          </p:cNvPr>
          <p:cNvSpPr txBox="1"/>
          <p:nvPr/>
        </p:nvSpPr>
        <p:spPr>
          <a:xfrm>
            <a:off x="5178455" y="3797427"/>
            <a:ext cx="609600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/>
              <a:t>IP</a:t>
            </a:r>
            <a:r>
              <a:rPr lang="ko-KR" altLang="en-US"/>
              <a:t>번호와 맵핑할 호스트명 할당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3B9C70-7F2B-4C26-8F06-0D7A37A894E7}"/>
              </a:ext>
            </a:extLst>
          </p:cNvPr>
          <p:cNvSpPr txBox="1"/>
          <p:nvPr/>
        </p:nvSpPr>
        <p:spPr>
          <a:xfrm>
            <a:off x="5178454" y="4526996"/>
            <a:ext cx="609600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/>
              <a:t>IP</a:t>
            </a:r>
            <a:r>
              <a:rPr lang="ko-KR" altLang="en-US"/>
              <a:t> 별 별칭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slave1) </a:t>
            </a:r>
            <a:r>
              <a:rPr lang="ko-KR" altLang="en-US"/>
              <a:t>맵핑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3301E9-1E98-440D-A3A7-9B33CE6688D3}"/>
              </a:ext>
            </a:extLst>
          </p:cNvPr>
          <p:cNvSpPr txBox="1"/>
          <p:nvPr/>
        </p:nvSpPr>
        <p:spPr>
          <a:xfrm>
            <a:off x="5178453" y="5256565"/>
            <a:ext cx="609600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리눅스</a:t>
            </a:r>
            <a:r>
              <a:rPr lang="en-US" altLang="ko-KR"/>
              <a:t>7 </a:t>
            </a:r>
            <a:r>
              <a:rPr lang="ko-KR" altLang="en-US"/>
              <a:t>이후 보안강화 커널 </a:t>
            </a:r>
            <a:r>
              <a:rPr lang="en-US" altLang="ko-KR"/>
              <a:t>(</a:t>
            </a:r>
            <a:r>
              <a:rPr lang="ko-KR" altLang="en-US"/>
              <a:t>해제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E43EC2-6C72-416B-BB6F-911D3F20B269}"/>
              </a:ext>
            </a:extLst>
          </p:cNvPr>
          <p:cNvSpPr txBox="1"/>
          <p:nvPr/>
        </p:nvSpPr>
        <p:spPr>
          <a:xfrm>
            <a:off x="5178455" y="5986132"/>
            <a:ext cx="609600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리눅스</a:t>
            </a:r>
            <a:r>
              <a:rPr lang="en-US" altLang="ko-KR"/>
              <a:t>7 </a:t>
            </a:r>
            <a:r>
              <a:rPr lang="ko-KR" altLang="en-US"/>
              <a:t>이후 보안강화 방화벽 </a:t>
            </a:r>
            <a:r>
              <a:rPr lang="en-US" altLang="ko-KR"/>
              <a:t>(</a:t>
            </a:r>
            <a:r>
              <a:rPr lang="ko-KR" altLang="en-US"/>
              <a:t>해제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3157A0-2410-403C-B8D7-665A731E7512}"/>
              </a:ext>
            </a:extLst>
          </p:cNvPr>
          <p:cNvSpPr txBox="1"/>
          <p:nvPr/>
        </p:nvSpPr>
        <p:spPr>
          <a:xfrm>
            <a:off x="5178453" y="2338289"/>
            <a:ext cx="609600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/>
              <a:t>root </a:t>
            </a:r>
            <a:r>
              <a:rPr lang="ko-KR" altLang="en-US"/>
              <a:t>외 신규</a:t>
            </a:r>
            <a:r>
              <a:rPr lang="en-US" altLang="ko-KR"/>
              <a:t> </a:t>
            </a:r>
            <a:r>
              <a:rPr lang="ko-KR" altLang="en-US"/>
              <a:t>설치 계정 생성</a:t>
            </a:r>
          </a:p>
        </p:txBody>
      </p:sp>
    </p:spTree>
    <p:extLst>
      <p:ext uri="{BB962C8B-B14F-4D97-AF65-F5344CB8AC3E}">
        <p14:creationId xmlns:p14="http://schemas.microsoft.com/office/powerpoint/2010/main" val="659201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4-1. </a:t>
            </a:r>
            <a:r>
              <a:rPr lang="ko-KR" altLang="en-US" b="1"/>
              <a:t>계정생성 및 </a:t>
            </a:r>
            <a:r>
              <a:rPr lang="en-US" altLang="ko-KR" b="1"/>
              <a:t>sudo</a:t>
            </a:r>
            <a:r>
              <a:rPr lang="ko-KR" altLang="en-US" b="1"/>
              <a:t>권한 부여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유저 추가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2080" y="776521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</a:t>
            </a:r>
            <a:r>
              <a:rPr lang="en-US" altLang="ko-KR">
                <a:solidFill>
                  <a:schemeClr val="tx2">
                    <a:lumMod val="60000"/>
                    <a:lumOff val="40000"/>
                  </a:schemeClr>
                </a:solidFill>
              </a:rPr>
              <a:t> – 7.3</a:t>
            </a:r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1559496" y="2139389"/>
            <a:ext cx="8229600" cy="3600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dirty="0"/>
              <a:t>* User </a:t>
            </a:r>
            <a:r>
              <a:rPr kumimoji="1" lang="ko-KR" altLang="en-US" dirty="0"/>
              <a:t>추가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Root </a:t>
            </a:r>
            <a:r>
              <a:rPr kumimoji="1" lang="ko-KR" altLang="en-US" dirty="0"/>
              <a:t>권한으로 접속 후 </a:t>
            </a:r>
            <a:br>
              <a:rPr kumimoji="1" lang="en-US" altLang="ko-KR" dirty="0"/>
            </a:br>
            <a:r>
              <a:rPr kumimoji="1" lang="en-US" altLang="ko-KR" dirty="0"/>
              <a:t>      </a:t>
            </a:r>
            <a:r>
              <a:rPr kumimoji="1" lang="en-US" altLang="ko-KR" dirty="0" err="1">
                <a:solidFill>
                  <a:srgbClr val="00B050"/>
                </a:solidFill>
              </a:rPr>
              <a:t>adduser</a:t>
            </a:r>
            <a:r>
              <a:rPr kumimoji="1" lang="en-US" altLang="ko-KR" dirty="0">
                <a:solidFill>
                  <a:srgbClr val="00B050"/>
                </a:solidFill>
              </a:rPr>
              <a:t> (user </a:t>
            </a:r>
            <a:r>
              <a:rPr kumimoji="1" lang="ko-KR" altLang="en-US" dirty="0">
                <a:solidFill>
                  <a:srgbClr val="00B050"/>
                </a:solidFill>
              </a:rPr>
              <a:t>명</a:t>
            </a:r>
            <a:r>
              <a:rPr kumimoji="1" lang="en-US" altLang="ko-KR" dirty="0">
                <a:solidFill>
                  <a:srgbClr val="00B050"/>
                </a:solidFill>
              </a:rPr>
              <a:t>) / </a:t>
            </a:r>
            <a:r>
              <a:rPr kumimoji="1" lang="en-US" altLang="ko-KR" dirty="0" err="1">
                <a:solidFill>
                  <a:srgbClr val="00B050"/>
                </a:solidFill>
              </a:rPr>
              <a:t>userdel</a:t>
            </a:r>
            <a:r>
              <a:rPr kumimoji="1" lang="en-US" altLang="ko-KR" dirty="0">
                <a:solidFill>
                  <a:srgbClr val="00B050"/>
                </a:solidFill>
              </a:rPr>
              <a:t> –rf (user </a:t>
            </a:r>
            <a:r>
              <a:rPr kumimoji="1" lang="ko-KR" altLang="en-US" dirty="0">
                <a:solidFill>
                  <a:srgbClr val="00B050"/>
                </a:solidFill>
              </a:rPr>
              <a:t>명</a:t>
            </a:r>
            <a:r>
              <a:rPr kumimoji="1" lang="en-US" altLang="ko-KR" dirty="0">
                <a:solidFill>
                  <a:srgbClr val="00B050"/>
                </a:solidFill>
              </a:rPr>
              <a:t>)</a:t>
            </a:r>
          </a:p>
          <a:p>
            <a:pPr marL="0" indent="0">
              <a:buNone/>
            </a:pPr>
            <a:r>
              <a:rPr kumimoji="1" lang="en-US" altLang="ko-KR" dirty="0"/>
              <a:t>* </a:t>
            </a:r>
            <a:r>
              <a:rPr kumimoji="1" lang="ko-KR" altLang="en-US" dirty="0"/>
              <a:t>비밀번호 설정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>
                <a:solidFill>
                  <a:srgbClr val="00B050"/>
                </a:solidFill>
              </a:rPr>
              <a:t>      passwd (user </a:t>
            </a:r>
            <a:r>
              <a:rPr kumimoji="1" lang="ko-KR" altLang="en-US" dirty="0">
                <a:solidFill>
                  <a:srgbClr val="00B050"/>
                </a:solidFill>
              </a:rPr>
              <a:t>명</a:t>
            </a:r>
            <a:r>
              <a:rPr kumimoji="1" lang="en-US" altLang="ko-KR" dirty="0">
                <a:solidFill>
                  <a:srgbClr val="00B050"/>
                </a:solidFill>
              </a:rPr>
              <a:t>)</a:t>
            </a:r>
          </a:p>
          <a:p>
            <a:pPr marL="0" indent="0">
              <a:buNone/>
            </a:pPr>
            <a:r>
              <a:rPr kumimoji="1" lang="en-US" altLang="ko-KR" dirty="0"/>
              <a:t>* </a:t>
            </a:r>
            <a:r>
              <a:rPr kumimoji="1" lang="ko-KR" altLang="en-US" dirty="0"/>
              <a:t>환경변수 유지하며 이동</a:t>
            </a:r>
            <a:br>
              <a:rPr kumimoji="1" lang="en-US" altLang="ko-KR" dirty="0"/>
            </a:br>
            <a:r>
              <a:rPr kumimoji="1" lang="en-US" altLang="ko-KR" dirty="0"/>
              <a:t>      </a:t>
            </a:r>
            <a:r>
              <a:rPr kumimoji="1" lang="en-US" altLang="ko-KR" dirty="0" err="1">
                <a:solidFill>
                  <a:srgbClr val="00B050"/>
                </a:solidFill>
              </a:rPr>
              <a:t>su</a:t>
            </a:r>
            <a:r>
              <a:rPr kumimoji="1" lang="en-US" altLang="ko-KR" dirty="0">
                <a:solidFill>
                  <a:srgbClr val="00B050"/>
                </a:solidFill>
              </a:rPr>
              <a:t> – </a:t>
            </a:r>
            <a:r>
              <a:rPr kumimoji="1" lang="en-US" altLang="ko-KR" dirty="0" err="1">
                <a:solidFill>
                  <a:srgbClr val="00B050"/>
                </a:solidFill>
              </a:rPr>
              <a:t>pydata</a:t>
            </a:r>
            <a:endParaRPr kumimoji="1" lang="en-US" altLang="ko-K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kumimoji="1" lang="en-US" altLang="ko-KR" dirty="0"/>
              <a:t>* </a:t>
            </a:r>
            <a:r>
              <a:rPr kumimoji="1" lang="ko-KR" altLang="en-US" dirty="0"/>
              <a:t>특수문자 사용 지양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19297-5F38-4073-A3EA-5529C4B43754}"/>
              </a:ext>
            </a:extLst>
          </p:cNvPr>
          <p:cNvSpPr txBox="1"/>
          <p:nvPr/>
        </p:nvSpPr>
        <p:spPr>
          <a:xfrm>
            <a:off x="1312333" y="1651000"/>
            <a:ext cx="677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tx2"/>
                </a:solidFill>
              </a:rPr>
              <a:t>* pydata</a:t>
            </a:r>
            <a:endParaRPr lang="ko-KR" altLang="en-US" b="1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FC4C5-30D3-4FA1-9D16-03B3DA07C9A9}"/>
              </a:ext>
            </a:extLst>
          </p:cNvPr>
          <p:cNvSpPr txBox="1"/>
          <p:nvPr/>
        </p:nvSpPr>
        <p:spPr>
          <a:xfrm>
            <a:off x="23331" y="5948626"/>
            <a:ext cx="4451860" cy="738664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팁</a:t>
            </a:r>
            <a:r>
              <a:rPr lang="en-US" altLang="ko-KR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 su, su – </a:t>
            </a:r>
            <a:r>
              <a:rPr lang="ko-KR" altLang="en-US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차이</a:t>
            </a:r>
            <a:br>
              <a:rPr lang="en-US" altLang="ko-KR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</a:br>
            <a:br>
              <a:rPr lang="en-US" altLang="ko-KR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</a:br>
            <a:r>
              <a:rPr lang="en-US" altLang="ko-KR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 : </a:t>
            </a:r>
            <a:r>
              <a:rPr lang="ko-KR" altLang="en-US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현재 계정의 환경변수들을 유지한 채 대상 계정으로 전환한다</a:t>
            </a:r>
            <a:r>
              <a:rPr lang="en-US" altLang="ko-KR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r>
              <a:rPr lang="en-US" altLang="ko-KR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su - : </a:t>
            </a:r>
            <a:r>
              <a:rPr lang="ko-KR" altLang="en-US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다른 계정으로 전환하고 환경변수까지 그 계정의 상태로 전환한다</a:t>
            </a:r>
            <a:r>
              <a:rPr lang="en-US" altLang="ko-KR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  <a:endParaRPr lang="ko-KR" altLang="en-US" sz="1050" b="1" i="1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89AD6-72C9-48F4-B73E-F63284103313}"/>
              </a:ext>
            </a:extLst>
          </p:cNvPr>
          <p:cNvSpPr txBox="1"/>
          <p:nvPr/>
        </p:nvSpPr>
        <p:spPr>
          <a:xfrm>
            <a:off x="6262036" y="1808608"/>
            <a:ext cx="4238661" cy="138499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팁 </a:t>
            </a:r>
            <a:r>
              <a:rPr lang="en-US" altLang="ko-KR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환경변수 </a:t>
            </a:r>
            <a:r>
              <a:rPr lang="en-US" altLang="ko-KR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?</a:t>
            </a:r>
          </a:p>
          <a:p>
            <a:r>
              <a:rPr lang="ko-KR" altLang="en-US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사용자 환경변수</a:t>
            </a:r>
            <a:endParaRPr lang="en-US" altLang="ko-KR" sz="1050" b="1" i="1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: </a:t>
            </a:r>
            <a:r>
              <a:rPr lang="ko-KR" altLang="en-US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특정 사용자에 대해서만 정의된 환경변수 </a:t>
            </a:r>
            <a:r>
              <a:rPr lang="en-US" altLang="ko-KR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로그인할때마다 로드됨</a:t>
            </a:r>
            <a:r>
              <a:rPr lang="en-US" altLang="ko-KR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</a:p>
          <a:p>
            <a:r>
              <a:rPr lang="en-US" altLang="ko-KR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-&gt; </a:t>
            </a:r>
            <a:r>
              <a:rPr lang="ko-KR" altLang="en-US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사용자 홈디렉토리 내 </a:t>
            </a:r>
            <a:r>
              <a:rPr lang="en-US" altLang="ko-KR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.bashrc, .bash_profile, bash</a:t>
            </a:r>
          </a:p>
          <a:p>
            <a:r>
              <a:rPr lang="ko-KR" altLang="en-US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시스템 전체 환경변수</a:t>
            </a:r>
            <a:endParaRPr lang="en-US" altLang="ko-KR" sz="1050" b="1" i="1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: </a:t>
            </a:r>
            <a:r>
              <a:rPr lang="ko-KR" altLang="en-US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시스템 내 모든 사용자가 사용할 수 있는 환경변수로</a:t>
            </a:r>
            <a:br>
              <a:rPr lang="en-US" altLang="ko-KR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</a:br>
            <a:r>
              <a:rPr lang="en-US" altLang="ko-KR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</a:t>
            </a:r>
            <a:r>
              <a:rPr lang="ko-KR" altLang="en-US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모든 사용자가 로컬 또는 원격으로 로그인할 때마다 로드됨</a:t>
            </a:r>
            <a:br>
              <a:rPr lang="en-US" altLang="ko-KR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</a:br>
            <a:r>
              <a:rPr lang="en-US" altLang="ko-KR" sz="105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 -&gt; /etc/profile, /etc/profile.d  /etc/bash.bashrc</a:t>
            </a:r>
            <a:endParaRPr lang="ko-KR" altLang="en-US" sz="1050" b="1" i="1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A8642B-2F1C-488A-B656-E0BF030164EA}"/>
              </a:ext>
            </a:extLst>
          </p:cNvPr>
          <p:cNvSpPr txBox="1"/>
          <p:nvPr/>
        </p:nvSpPr>
        <p:spPr>
          <a:xfrm>
            <a:off x="7673891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rgbClr val="FFFF00"/>
                </a:solidFill>
              </a:rPr>
              <a:t>계정</a:t>
            </a:r>
            <a:r>
              <a:rPr lang="en-US" altLang="ko-KR" sz="1000" b="1">
                <a:solidFill>
                  <a:srgbClr val="FFFF00"/>
                </a:solidFill>
              </a:rPr>
              <a:t>(sudo)</a:t>
            </a:r>
            <a:endParaRPr lang="ko-KR" altLang="en-US" sz="1000" b="1">
              <a:solidFill>
                <a:srgbClr val="FFFF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0BD415-0219-443A-A1C0-99B494B170C0}"/>
              </a:ext>
            </a:extLst>
          </p:cNvPr>
          <p:cNvSpPr txBox="1"/>
          <p:nvPr/>
        </p:nvSpPr>
        <p:spPr>
          <a:xfrm>
            <a:off x="8582553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고정</a:t>
            </a:r>
            <a:r>
              <a:rPr lang="en-US" altLang="ko-KR" sz="1000">
                <a:solidFill>
                  <a:schemeClr val="bg1"/>
                </a:solidFill>
              </a:rPr>
              <a:t>IP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65A75B-D06A-4898-9F41-65B15874448A}"/>
              </a:ext>
            </a:extLst>
          </p:cNvPr>
          <p:cNvSpPr txBox="1"/>
          <p:nvPr/>
        </p:nvSpPr>
        <p:spPr>
          <a:xfrm>
            <a:off x="9491215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호스트명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0D463F-A96C-4BE7-B68D-4B009C91EC77}"/>
              </a:ext>
            </a:extLst>
          </p:cNvPr>
          <p:cNvSpPr txBox="1"/>
          <p:nvPr/>
        </p:nvSpPr>
        <p:spPr>
          <a:xfrm>
            <a:off x="10399877" y="1195993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연동</a:t>
            </a:r>
            <a:r>
              <a:rPr lang="en-US" altLang="ko-KR" sz="1000">
                <a:solidFill>
                  <a:schemeClr val="bg1"/>
                </a:solidFill>
              </a:rPr>
              <a:t>PC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78A062-7D6B-43F0-BE60-C3D7904E9F97}"/>
              </a:ext>
            </a:extLst>
          </p:cNvPr>
          <p:cNvSpPr txBox="1"/>
          <p:nvPr/>
        </p:nvSpPr>
        <p:spPr>
          <a:xfrm>
            <a:off x="11308540" y="1201359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chemeClr val="bg1"/>
                </a:solidFill>
              </a:rPr>
              <a:t>SE/</a:t>
            </a:r>
            <a:r>
              <a:rPr lang="ko-KR" altLang="en-US" sz="1000">
                <a:solidFill>
                  <a:schemeClr val="bg1"/>
                </a:solidFill>
              </a:rPr>
              <a:t>방화벽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998EE18-268A-470E-BDEA-974B00345AE3}"/>
              </a:ext>
            </a:extLst>
          </p:cNvPr>
          <p:cNvCxnSpPr>
            <a:endCxn id="17" idx="1"/>
          </p:cNvCxnSpPr>
          <p:nvPr/>
        </p:nvCxnSpPr>
        <p:spPr>
          <a:xfrm>
            <a:off x="8327255" y="1316740"/>
            <a:ext cx="2552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E5C5646-B026-4F33-A7AD-C34138CE102F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9358724" y="1316741"/>
            <a:ext cx="132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ABC8CE9-E351-4E1B-9EEB-E8D8A17E5297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10267386" y="1316741"/>
            <a:ext cx="132491" cy="2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C950DCB-F86D-4A15-98A0-0F3FA8CF72F9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11176048" y="1319104"/>
            <a:ext cx="132492" cy="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83D4DC5-AD61-4F4C-B756-E3BA9CAD4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3582543"/>
            <a:ext cx="67056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28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C8B480D-26E9-4292-BF7F-775D18104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111" y="2620417"/>
            <a:ext cx="6008866" cy="35548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4-1. </a:t>
            </a:r>
            <a:r>
              <a:rPr lang="ko-KR" altLang="en-US" b="1"/>
              <a:t>계정생성 및 </a:t>
            </a:r>
            <a:r>
              <a:rPr lang="en-US" altLang="ko-KR" b="1"/>
              <a:t>sudo</a:t>
            </a:r>
            <a:r>
              <a:rPr lang="ko-KR" altLang="en-US" b="1"/>
              <a:t>권한 부여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2800" y="1279770"/>
            <a:ext cx="10566400" cy="4761593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- sudoers </a:t>
            </a:r>
            <a:r>
              <a:rPr lang="ko-KR" altLang="en-US"/>
              <a:t>설정 </a:t>
            </a:r>
            <a:r>
              <a:rPr lang="en-US" altLang="ko-KR"/>
              <a:t>(</a:t>
            </a:r>
            <a:r>
              <a:rPr lang="ko-KR" altLang="en-US"/>
              <a:t>사용자에 </a:t>
            </a:r>
            <a:r>
              <a:rPr lang="en-US" altLang="ko-KR" err="1"/>
              <a:t>sudo</a:t>
            </a:r>
            <a:r>
              <a:rPr lang="en-US" altLang="ko-KR"/>
              <a:t> </a:t>
            </a:r>
            <a:r>
              <a:rPr lang="ko-KR" altLang="en-US"/>
              <a:t>권한을 부여한다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2080" y="776521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</a:t>
            </a:r>
            <a:r>
              <a:rPr lang="en-US" altLang="ko-KR">
                <a:solidFill>
                  <a:schemeClr val="tx2">
                    <a:lumMod val="60000"/>
                    <a:lumOff val="40000"/>
                  </a:schemeClr>
                </a:solidFill>
              </a:rPr>
              <a:t> – 7.3</a:t>
            </a:r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내용 개체 틀 3"/>
          <p:cNvSpPr txBox="1">
            <a:spLocks/>
          </p:cNvSpPr>
          <p:nvPr/>
        </p:nvSpPr>
        <p:spPr>
          <a:xfrm>
            <a:off x="1559496" y="2139389"/>
            <a:ext cx="8229600" cy="3600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/>
              <a:t>* </a:t>
            </a:r>
            <a:r>
              <a:rPr kumimoji="1" lang="ko-KR" altLang="en-US"/>
              <a:t>사용자에 </a:t>
            </a:r>
            <a:r>
              <a:rPr kumimoji="1" lang="en-US" altLang="ko-KR" err="1"/>
              <a:t>sudo</a:t>
            </a:r>
            <a:r>
              <a:rPr kumimoji="1" lang="en-US" altLang="ko-KR"/>
              <a:t> </a:t>
            </a:r>
            <a:r>
              <a:rPr kumimoji="1" lang="ko-KR" altLang="en-US"/>
              <a:t>권한 추가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	root </a:t>
            </a:r>
            <a:r>
              <a:rPr kumimoji="1" lang="ko-KR" altLang="en-US"/>
              <a:t>권한으로 접속 후 </a:t>
            </a:r>
            <a:r>
              <a:rPr kumimoji="1" lang="en-US" altLang="ko-KR" err="1"/>
              <a:t>visudo</a:t>
            </a:r>
            <a:endParaRPr kumimoji="1" lang="en-US" altLang="ko-KR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0BC889-93B5-41DB-91A7-6D45E1A11DC4}"/>
              </a:ext>
            </a:extLst>
          </p:cNvPr>
          <p:cNvSpPr/>
          <p:nvPr/>
        </p:nvSpPr>
        <p:spPr>
          <a:xfrm>
            <a:off x="4159438" y="4741727"/>
            <a:ext cx="3873124" cy="4721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745CAB7C-BF66-4352-A034-62E5CB48A131}"/>
              </a:ext>
            </a:extLst>
          </p:cNvPr>
          <p:cNvSpPr/>
          <p:nvPr/>
        </p:nvSpPr>
        <p:spPr>
          <a:xfrm>
            <a:off x="904009" y="4883727"/>
            <a:ext cx="2899064" cy="856062"/>
          </a:xfrm>
          <a:prstGeom prst="wedgeRectCallout">
            <a:avLst>
              <a:gd name="adj1" fmla="val 61194"/>
              <a:gd name="adj2" fmla="val -3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모든 </a:t>
            </a:r>
            <a:r>
              <a:rPr lang="en-US" altLang="ko-KR"/>
              <a:t>root </a:t>
            </a:r>
            <a:r>
              <a:rPr lang="ko-KR" altLang="en-US"/>
              <a:t>권한 명령어</a:t>
            </a:r>
            <a:endParaRPr lang="en-US" altLang="ko-KR"/>
          </a:p>
          <a:p>
            <a:pPr algn="ctr"/>
            <a:r>
              <a:rPr lang="ko-KR" altLang="en-US"/>
              <a:t>수행가능</a:t>
            </a: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9DB98385-A739-44B3-B0C4-D349B2E1E447}"/>
              </a:ext>
            </a:extLst>
          </p:cNvPr>
          <p:cNvSpPr/>
          <p:nvPr/>
        </p:nvSpPr>
        <p:spPr>
          <a:xfrm>
            <a:off x="6850635" y="2068495"/>
            <a:ext cx="4116340" cy="930770"/>
          </a:xfrm>
          <a:prstGeom prst="wedgeRectCallout">
            <a:avLst>
              <a:gd name="adj1" fmla="val -42125"/>
              <a:gd name="adj2" fmla="val 144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err="1"/>
              <a:t>모든명령어</a:t>
            </a:r>
            <a:r>
              <a:rPr lang="ko-KR" altLang="en-US" sz="1400"/>
              <a:t> </a:t>
            </a:r>
            <a:r>
              <a:rPr lang="en-US" altLang="ko-KR" sz="1400"/>
              <a:t>PASSWD </a:t>
            </a:r>
            <a:r>
              <a:rPr lang="ko-KR" altLang="en-US" sz="1400" err="1"/>
              <a:t>스킵</a:t>
            </a:r>
            <a:r>
              <a:rPr lang="ko-KR" altLang="en-US" sz="1400"/>
              <a:t> 시</a:t>
            </a:r>
            <a:endParaRPr lang="en-US" altLang="ko-KR" sz="1400"/>
          </a:p>
          <a:p>
            <a:pPr algn="ctr"/>
            <a:r>
              <a:rPr lang="en-US" altLang="ko-KR" sz="1400"/>
              <a:t>NOPASSWD:ALL</a:t>
            </a:r>
          </a:p>
          <a:p>
            <a:pPr algn="ctr"/>
            <a:r>
              <a:rPr lang="ko-KR" altLang="en-US" sz="1400"/>
              <a:t>일부 명령어 </a:t>
            </a:r>
            <a:r>
              <a:rPr lang="en-US" altLang="ko-KR" sz="1400"/>
              <a:t>PASSWD </a:t>
            </a:r>
            <a:r>
              <a:rPr lang="ko-KR" altLang="en-US" sz="1400" err="1"/>
              <a:t>스킵</a:t>
            </a:r>
            <a:r>
              <a:rPr lang="ko-KR" altLang="en-US" sz="1400"/>
              <a:t> 시</a:t>
            </a:r>
            <a:endParaRPr lang="en-US" altLang="ko-KR" sz="1400"/>
          </a:p>
          <a:p>
            <a:pPr algn="ctr"/>
            <a:r>
              <a:rPr lang="en-US" altLang="ko-KR" sz="1400"/>
              <a:t>NOPASSWD:/root/test.sh</a:t>
            </a: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7A21BE8E-12AB-4F1C-8B4F-B814DC53067D}"/>
              </a:ext>
            </a:extLst>
          </p:cNvPr>
          <p:cNvSpPr/>
          <p:nvPr/>
        </p:nvSpPr>
        <p:spPr>
          <a:xfrm>
            <a:off x="474518" y="3465717"/>
            <a:ext cx="2899064" cy="856062"/>
          </a:xfrm>
          <a:prstGeom prst="wedgeRectCallout">
            <a:avLst>
              <a:gd name="adj1" fmla="val 95296"/>
              <a:gd name="adj2" fmla="val -1219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/</a:t>
            </a:r>
            <a:r>
              <a:rPr lang="en-US" altLang="ko-KR" err="1"/>
              <a:t>etc</a:t>
            </a:r>
            <a:r>
              <a:rPr lang="en-US" altLang="ko-KR"/>
              <a:t>/</a:t>
            </a:r>
            <a:r>
              <a:rPr lang="en-US" altLang="ko-KR" err="1"/>
              <a:t>sudoers</a:t>
            </a:r>
            <a:r>
              <a:rPr lang="en-US" altLang="ko-KR"/>
              <a:t> </a:t>
            </a:r>
          </a:p>
          <a:p>
            <a:pPr algn="ctr"/>
            <a:r>
              <a:rPr lang="ko-KR" altLang="en-US" err="1"/>
              <a:t>편집툴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55056C-B788-44D6-A025-2E6F30522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645" y="5221635"/>
            <a:ext cx="4120810" cy="16303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D03310-C4F4-41F4-8715-03AC92599A24}"/>
              </a:ext>
            </a:extLst>
          </p:cNvPr>
          <p:cNvSpPr txBox="1"/>
          <p:nvPr/>
        </p:nvSpPr>
        <p:spPr>
          <a:xfrm>
            <a:off x="7673891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rgbClr val="FFFF00"/>
                </a:solidFill>
              </a:rPr>
              <a:t>계정</a:t>
            </a:r>
            <a:r>
              <a:rPr lang="en-US" altLang="ko-KR" sz="1000" b="1">
                <a:solidFill>
                  <a:srgbClr val="FFFF00"/>
                </a:solidFill>
              </a:rPr>
              <a:t>(sudo)</a:t>
            </a:r>
            <a:endParaRPr lang="ko-KR" altLang="en-US" sz="1000" b="1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804E94-A73A-49D4-BF0B-AA79977BFF98}"/>
              </a:ext>
            </a:extLst>
          </p:cNvPr>
          <p:cNvSpPr txBox="1"/>
          <p:nvPr/>
        </p:nvSpPr>
        <p:spPr>
          <a:xfrm>
            <a:off x="8582553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고정</a:t>
            </a:r>
            <a:r>
              <a:rPr lang="en-US" altLang="ko-KR" sz="1000">
                <a:solidFill>
                  <a:schemeClr val="bg1"/>
                </a:solidFill>
              </a:rPr>
              <a:t>IP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5E6C2-2AB5-491B-9BA5-C808ED99135E}"/>
              </a:ext>
            </a:extLst>
          </p:cNvPr>
          <p:cNvSpPr txBox="1"/>
          <p:nvPr/>
        </p:nvSpPr>
        <p:spPr>
          <a:xfrm>
            <a:off x="9491215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호스트명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03F592-7355-4047-B199-D6803F66D354}"/>
              </a:ext>
            </a:extLst>
          </p:cNvPr>
          <p:cNvSpPr txBox="1"/>
          <p:nvPr/>
        </p:nvSpPr>
        <p:spPr>
          <a:xfrm>
            <a:off x="10399877" y="1195993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연동</a:t>
            </a:r>
            <a:r>
              <a:rPr lang="en-US" altLang="ko-KR" sz="1000">
                <a:solidFill>
                  <a:schemeClr val="bg1"/>
                </a:solidFill>
              </a:rPr>
              <a:t>PC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9B2AD4-0123-4AAA-B1BF-DD3AFEC06C55}"/>
              </a:ext>
            </a:extLst>
          </p:cNvPr>
          <p:cNvSpPr txBox="1"/>
          <p:nvPr/>
        </p:nvSpPr>
        <p:spPr>
          <a:xfrm>
            <a:off x="11308540" y="1201359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chemeClr val="bg1"/>
                </a:solidFill>
              </a:rPr>
              <a:t>SE/</a:t>
            </a:r>
            <a:r>
              <a:rPr lang="ko-KR" altLang="en-US" sz="1000">
                <a:solidFill>
                  <a:schemeClr val="bg1"/>
                </a:solidFill>
              </a:rPr>
              <a:t>방화벽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02A80E2-D500-4219-9451-E5C67708DD79}"/>
              </a:ext>
            </a:extLst>
          </p:cNvPr>
          <p:cNvCxnSpPr>
            <a:endCxn id="15" idx="1"/>
          </p:cNvCxnSpPr>
          <p:nvPr/>
        </p:nvCxnSpPr>
        <p:spPr>
          <a:xfrm>
            <a:off x="8327255" y="1316740"/>
            <a:ext cx="2552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ADB4CA6-CA2E-4938-8B18-AD1EC1D73D0D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9358724" y="1316741"/>
            <a:ext cx="132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08CC8B0-94AA-4F50-B8A4-E8462FECF1B9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10267386" y="1316741"/>
            <a:ext cx="132491" cy="2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254DE15-9422-4CBC-80AB-6E3CCC77F8A2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11176048" y="1319104"/>
            <a:ext cx="132492" cy="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205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4-2. </a:t>
            </a:r>
            <a:r>
              <a:rPr lang="ko-KR" altLang="en-US" b="1"/>
              <a:t>서버 내 고정</a:t>
            </a:r>
            <a:r>
              <a:rPr lang="en-US" altLang="ko-KR" b="1"/>
              <a:t>IP </a:t>
            </a:r>
            <a:r>
              <a:rPr lang="ko-KR" altLang="en-US" b="1"/>
              <a:t>할당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2080" y="776521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</a:t>
            </a:r>
            <a:r>
              <a:rPr lang="en-US" altLang="ko-KR">
                <a:solidFill>
                  <a:schemeClr val="tx2">
                    <a:lumMod val="60000"/>
                    <a:lumOff val="40000"/>
                  </a:schemeClr>
                </a:solidFill>
              </a:rPr>
              <a:t> – 7.3</a:t>
            </a:r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74296" y="356785"/>
            <a:ext cx="4267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C00000"/>
                </a:solidFill>
              </a:rPr>
              <a:t>네트워크 관리자와 협의 후 진행한다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FA31405-7CB1-4295-A24E-41C0CC7A6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07" y="2023829"/>
            <a:ext cx="6319791" cy="40576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A53754-03FE-4A0F-AE7D-11AD5E06E3BA}"/>
              </a:ext>
            </a:extLst>
          </p:cNvPr>
          <p:cNvSpPr txBox="1"/>
          <p:nvPr/>
        </p:nvSpPr>
        <p:spPr>
          <a:xfrm>
            <a:off x="6871311" y="2121763"/>
            <a:ext cx="54168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1.nmcli</a:t>
            </a:r>
            <a:r>
              <a:rPr lang="ko-KR" altLang="en-US"/>
              <a:t> </a:t>
            </a:r>
            <a:r>
              <a:rPr lang="en-US" altLang="ko-KR"/>
              <a:t>dev </a:t>
            </a:r>
            <a:r>
              <a:rPr lang="ko-KR" altLang="en-US"/>
              <a:t>명령어로 연결되지않은 네트워크를</a:t>
            </a:r>
            <a:endParaRPr lang="en-US" altLang="ko-KR"/>
          </a:p>
          <a:p>
            <a:r>
              <a:rPr lang="en-US" altLang="ko-KR"/>
              <a:t>  </a:t>
            </a:r>
            <a:r>
              <a:rPr lang="ko-KR" altLang="en-US"/>
              <a:t>찾는다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2. vi</a:t>
            </a:r>
            <a:r>
              <a:rPr lang="ko-KR" altLang="en-US"/>
              <a:t>로</a:t>
            </a:r>
            <a:r>
              <a:rPr lang="en-US" altLang="ko-KR"/>
              <a:t> </a:t>
            </a:r>
            <a:r>
              <a:rPr lang="ko-KR" altLang="en-US"/>
              <a:t>연결되지 않은 네트워크를 </a:t>
            </a:r>
            <a:r>
              <a:rPr lang="en-US" altLang="ko-KR"/>
              <a:t>IP</a:t>
            </a:r>
            <a:r>
              <a:rPr lang="ko-KR" altLang="en-US"/>
              <a:t>설정을 해준다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		</a:t>
            </a:r>
            <a:r>
              <a:rPr lang="ko-KR" altLang="en-US"/>
              <a:t>아래는 예시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31927F3-39D2-41C0-8954-85446BE1D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423" y="3971796"/>
            <a:ext cx="4325811" cy="25836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A03D002-0D32-425C-A434-280CDDB1CAA8}"/>
              </a:ext>
            </a:extLst>
          </p:cNvPr>
          <p:cNvSpPr/>
          <p:nvPr/>
        </p:nvSpPr>
        <p:spPr>
          <a:xfrm>
            <a:off x="240807" y="1274513"/>
            <a:ext cx="888385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Skip!!!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140C5-AA98-4713-9926-6DEB63F210CE}"/>
              </a:ext>
            </a:extLst>
          </p:cNvPr>
          <p:cNvSpPr txBox="1"/>
          <p:nvPr/>
        </p:nvSpPr>
        <p:spPr>
          <a:xfrm>
            <a:off x="7673891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계정</a:t>
            </a:r>
            <a:r>
              <a:rPr lang="en-US" altLang="ko-KR" sz="1000">
                <a:solidFill>
                  <a:schemeClr val="bg1"/>
                </a:solidFill>
              </a:rPr>
              <a:t>(sudo)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823B49-FCD1-45D0-8CBE-9073A621018F}"/>
              </a:ext>
            </a:extLst>
          </p:cNvPr>
          <p:cNvSpPr txBox="1"/>
          <p:nvPr/>
        </p:nvSpPr>
        <p:spPr>
          <a:xfrm>
            <a:off x="8582553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rgbClr val="FFFF00"/>
                </a:solidFill>
              </a:rPr>
              <a:t>고정</a:t>
            </a:r>
            <a:r>
              <a:rPr lang="en-US" altLang="ko-KR" sz="1000" b="1">
                <a:solidFill>
                  <a:srgbClr val="FFFF00"/>
                </a:solidFill>
              </a:rPr>
              <a:t>IP</a:t>
            </a:r>
            <a:endParaRPr lang="ko-KR" altLang="en-US" sz="1000" b="1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42882-F9AE-4671-90F5-48F890F2DD5B}"/>
              </a:ext>
            </a:extLst>
          </p:cNvPr>
          <p:cNvSpPr txBox="1"/>
          <p:nvPr/>
        </p:nvSpPr>
        <p:spPr>
          <a:xfrm>
            <a:off x="9491215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호스트명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9C71E4-B3E3-4E0B-A326-C6C96EAA4EF7}"/>
              </a:ext>
            </a:extLst>
          </p:cNvPr>
          <p:cNvSpPr txBox="1"/>
          <p:nvPr/>
        </p:nvSpPr>
        <p:spPr>
          <a:xfrm>
            <a:off x="10399877" y="1195993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연동</a:t>
            </a:r>
            <a:r>
              <a:rPr lang="en-US" altLang="ko-KR" sz="1000">
                <a:solidFill>
                  <a:schemeClr val="bg1"/>
                </a:solidFill>
              </a:rPr>
              <a:t>PC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90FA4D-49D4-4888-8393-B056873A319A}"/>
              </a:ext>
            </a:extLst>
          </p:cNvPr>
          <p:cNvSpPr txBox="1"/>
          <p:nvPr/>
        </p:nvSpPr>
        <p:spPr>
          <a:xfrm>
            <a:off x="11308540" y="1201359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chemeClr val="bg1"/>
                </a:solidFill>
              </a:rPr>
              <a:t>SE/</a:t>
            </a:r>
            <a:r>
              <a:rPr lang="ko-KR" altLang="en-US" sz="1000">
                <a:solidFill>
                  <a:schemeClr val="bg1"/>
                </a:solidFill>
              </a:rPr>
              <a:t>방화벽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E23BAB6-10B6-4E1B-96B8-5D78FBA898CA}"/>
              </a:ext>
            </a:extLst>
          </p:cNvPr>
          <p:cNvCxnSpPr>
            <a:endCxn id="10" idx="1"/>
          </p:cNvCxnSpPr>
          <p:nvPr/>
        </p:nvCxnSpPr>
        <p:spPr>
          <a:xfrm>
            <a:off x="8327255" y="1316740"/>
            <a:ext cx="2552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5D7812-6240-4B6B-A51A-DAC5A070BF84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358724" y="1316741"/>
            <a:ext cx="132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70F2528-498E-4426-836F-48CED0A1798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10267386" y="1316741"/>
            <a:ext cx="132491" cy="2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5039FE-F1F6-4748-A49B-B898CA9B52B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11176048" y="1319104"/>
            <a:ext cx="132492" cy="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27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4-2. </a:t>
            </a:r>
            <a:r>
              <a:rPr lang="ko-KR" altLang="en-US" b="1"/>
              <a:t>서버 내 고정</a:t>
            </a:r>
            <a:r>
              <a:rPr lang="en-US" altLang="ko-KR" b="1"/>
              <a:t>IP </a:t>
            </a:r>
            <a:r>
              <a:rPr lang="ko-KR" altLang="en-US" b="1"/>
              <a:t>할당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- </a:t>
            </a:r>
            <a:r>
              <a:rPr lang="ko-KR" altLang="en-US"/>
              <a:t>네트워크 고정 </a:t>
            </a:r>
            <a:r>
              <a:rPr lang="en-US" altLang="ko-KR"/>
              <a:t>IP </a:t>
            </a:r>
            <a:r>
              <a:rPr lang="ko-KR" altLang="en-US"/>
              <a:t>설정을 한다</a:t>
            </a:r>
            <a:r>
              <a:rPr lang="en-US" altLang="ko-KR"/>
              <a:t>.(static)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2080" y="776521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</a:t>
            </a:r>
            <a:r>
              <a:rPr lang="en-US" altLang="ko-KR">
                <a:solidFill>
                  <a:schemeClr val="tx2">
                    <a:lumMod val="60000"/>
                    <a:lumOff val="40000"/>
                  </a:schemeClr>
                </a:solidFill>
              </a:rPr>
              <a:t> – 7.3</a:t>
            </a:r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74296" y="356785"/>
            <a:ext cx="4267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C00000"/>
                </a:solidFill>
              </a:rPr>
              <a:t>네트워크 관리자와 협의 후 진행한다</a:t>
            </a:r>
          </a:p>
        </p:txBody>
      </p:sp>
      <p:sp>
        <p:nvSpPr>
          <p:cNvPr id="24" name="내용 개체 틀 3">
            <a:extLst>
              <a:ext uri="{FF2B5EF4-FFF2-40B4-BE49-F238E27FC236}">
                <a16:creationId xmlns:a16="http://schemas.microsoft.com/office/drawing/2014/main" id="{E7233391-3723-4ADA-B320-E022E89FA767}"/>
              </a:ext>
            </a:extLst>
          </p:cNvPr>
          <p:cNvSpPr txBox="1">
            <a:spLocks/>
          </p:cNvSpPr>
          <p:nvPr/>
        </p:nvSpPr>
        <p:spPr>
          <a:xfrm>
            <a:off x="931793" y="1940355"/>
            <a:ext cx="3785680" cy="13815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2400" err="1"/>
              <a:t>nmcli</a:t>
            </a:r>
            <a:endParaRPr kumimoji="1" lang="en-US" altLang="ko-KR" sz="2400"/>
          </a:p>
          <a:p>
            <a:pPr marL="0" indent="0">
              <a:buNone/>
            </a:pPr>
            <a:r>
              <a:rPr kumimoji="1" lang="ko-KR" altLang="en-US" sz="2400"/>
              <a:t>명령어로 네트워크 찾기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DC6712-D318-45C3-BE7A-C8157771BCA8}"/>
              </a:ext>
            </a:extLst>
          </p:cNvPr>
          <p:cNvSpPr txBox="1"/>
          <p:nvPr/>
        </p:nvSpPr>
        <p:spPr>
          <a:xfrm>
            <a:off x="7673891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계정</a:t>
            </a:r>
            <a:r>
              <a:rPr lang="en-US" altLang="ko-KR" sz="1000">
                <a:solidFill>
                  <a:schemeClr val="bg1"/>
                </a:solidFill>
              </a:rPr>
              <a:t>(sudo)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176C0-E1C0-42CD-A566-2967AA0969D9}"/>
              </a:ext>
            </a:extLst>
          </p:cNvPr>
          <p:cNvSpPr txBox="1"/>
          <p:nvPr/>
        </p:nvSpPr>
        <p:spPr>
          <a:xfrm>
            <a:off x="8582553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rgbClr val="FFFF00"/>
                </a:solidFill>
              </a:rPr>
              <a:t>고정</a:t>
            </a:r>
            <a:r>
              <a:rPr lang="en-US" altLang="ko-KR" sz="1000" b="1">
                <a:solidFill>
                  <a:srgbClr val="FFFF00"/>
                </a:solidFill>
              </a:rPr>
              <a:t>IP</a:t>
            </a:r>
            <a:endParaRPr lang="ko-KR" altLang="en-US" sz="1000" b="1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60E593-92B6-46AA-92ED-8AA373B6D5E9}"/>
              </a:ext>
            </a:extLst>
          </p:cNvPr>
          <p:cNvSpPr txBox="1"/>
          <p:nvPr/>
        </p:nvSpPr>
        <p:spPr>
          <a:xfrm>
            <a:off x="9491215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호스트명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7D4D3F-5C98-4603-AB4D-CAB0E372DFC6}"/>
              </a:ext>
            </a:extLst>
          </p:cNvPr>
          <p:cNvSpPr txBox="1"/>
          <p:nvPr/>
        </p:nvSpPr>
        <p:spPr>
          <a:xfrm>
            <a:off x="10399877" y="1195993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연동</a:t>
            </a:r>
            <a:r>
              <a:rPr lang="en-US" altLang="ko-KR" sz="1000">
                <a:solidFill>
                  <a:schemeClr val="bg1"/>
                </a:solidFill>
              </a:rPr>
              <a:t>PC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33B7BE-F69E-4CD2-95CD-E2E04EC42FF9}"/>
              </a:ext>
            </a:extLst>
          </p:cNvPr>
          <p:cNvSpPr txBox="1"/>
          <p:nvPr/>
        </p:nvSpPr>
        <p:spPr>
          <a:xfrm>
            <a:off x="11308540" y="1201359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chemeClr val="bg1"/>
                </a:solidFill>
              </a:rPr>
              <a:t>SE/</a:t>
            </a:r>
            <a:r>
              <a:rPr lang="ko-KR" altLang="en-US" sz="1000">
                <a:solidFill>
                  <a:schemeClr val="bg1"/>
                </a:solidFill>
              </a:rPr>
              <a:t>방화벽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BD3C531-BB1E-4FE1-A55E-E01AB28685B3}"/>
              </a:ext>
            </a:extLst>
          </p:cNvPr>
          <p:cNvCxnSpPr>
            <a:endCxn id="14" idx="1"/>
          </p:cNvCxnSpPr>
          <p:nvPr/>
        </p:nvCxnSpPr>
        <p:spPr>
          <a:xfrm>
            <a:off x="8327255" y="1316740"/>
            <a:ext cx="2552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EA2EC2A-A727-431C-A5B0-FE90DE5C8FF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9358724" y="1316741"/>
            <a:ext cx="132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2D9741B-0419-4F4E-BBC7-F79206E75A2D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0267386" y="1316741"/>
            <a:ext cx="132491" cy="2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649983B-6731-4D3B-9C6F-50656AD588B9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11176048" y="1319104"/>
            <a:ext cx="132492" cy="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AF6850FB-6203-4BE5-932F-D075C7444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9" y="3006581"/>
            <a:ext cx="6095548" cy="382078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93810BF-1ED5-41E2-BE24-F52424ABF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753" y="2546934"/>
            <a:ext cx="6427961" cy="398448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128E8A4-2038-4D41-9FD6-04E524B5E69C}"/>
              </a:ext>
            </a:extLst>
          </p:cNvPr>
          <p:cNvSpPr/>
          <p:nvPr/>
        </p:nvSpPr>
        <p:spPr>
          <a:xfrm>
            <a:off x="2418744" y="4996814"/>
            <a:ext cx="1785120" cy="208281"/>
          </a:xfrm>
          <a:prstGeom prst="rect">
            <a:avLst/>
          </a:prstGeom>
          <a:noFill/>
          <a:ln w="57150" cap="rnd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B377B95-7198-4D1F-B551-A699CCE07C41}"/>
              </a:ext>
            </a:extLst>
          </p:cNvPr>
          <p:cNvSpPr/>
          <p:nvPr/>
        </p:nvSpPr>
        <p:spPr>
          <a:xfrm>
            <a:off x="5898130" y="2835749"/>
            <a:ext cx="2963680" cy="199682"/>
          </a:xfrm>
          <a:prstGeom prst="rect">
            <a:avLst/>
          </a:prstGeom>
          <a:noFill/>
          <a:ln w="57150" cap="rnd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353DFC9F-B2DB-4249-A395-96FC2B8F3E1E}"/>
              </a:ext>
            </a:extLst>
          </p:cNvPr>
          <p:cNvSpPr/>
          <p:nvPr/>
        </p:nvSpPr>
        <p:spPr>
          <a:xfrm>
            <a:off x="3558302" y="1652905"/>
            <a:ext cx="3054865" cy="520894"/>
          </a:xfrm>
          <a:prstGeom prst="wedgeRectCallout">
            <a:avLst>
              <a:gd name="adj1" fmla="val 32426"/>
              <a:gd name="adj2" fmla="val 92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nmcli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network manager</a:t>
            </a:r>
          </a:p>
          <a:p>
            <a:pPr algn="ctr"/>
            <a:r>
              <a:rPr lang="en-US" altLang="ko-KR"/>
              <a:t>Command line interface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40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F5DEF0C9-475C-4F8E-BA2F-B4A3F2DD1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41" b="19258"/>
          <a:stretch/>
        </p:blipFill>
        <p:spPr>
          <a:xfrm>
            <a:off x="494004" y="2339055"/>
            <a:ext cx="6475756" cy="36959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4-2. </a:t>
            </a:r>
            <a:r>
              <a:rPr lang="ko-KR" altLang="en-US" b="1"/>
              <a:t>서버 내 고정</a:t>
            </a:r>
            <a:r>
              <a:rPr lang="en-US" altLang="ko-KR" b="1"/>
              <a:t>IP </a:t>
            </a:r>
            <a:r>
              <a:rPr lang="ko-KR" altLang="en-US" b="1"/>
              <a:t>할당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- </a:t>
            </a:r>
            <a:r>
              <a:rPr lang="ko-KR" altLang="en-US"/>
              <a:t>네트워크 고정 </a:t>
            </a:r>
            <a:r>
              <a:rPr lang="en-US" altLang="ko-KR"/>
              <a:t>IP </a:t>
            </a:r>
            <a:r>
              <a:rPr lang="ko-KR" altLang="en-US"/>
              <a:t>설정을 한다</a:t>
            </a:r>
            <a:r>
              <a:rPr lang="en-US" altLang="ko-KR"/>
              <a:t>.(static)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2080" y="776521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</a:t>
            </a:r>
            <a:r>
              <a:rPr lang="en-US" altLang="ko-KR">
                <a:solidFill>
                  <a:schemeClr val="tx2">
                    <a:lumMod val="60000"/>
                    <a:lumOff val="40000"/>
                  </a:schemeClr>
                </a:solidFill>
              </a:rPr>
              <a:t> – 7.3</a:t>
            </a:r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1559496" y="1844749"/>
            <a:ext cx="8229600" cy="3600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/>
              <a:t>* vi /</a:t>
            </a:r>
            <a:r>
              <a:rPr kumimoji="1" lang="en-US" altLang="ko-KR" err="1"/>
              <a:t>etc</a:t>
            </a:r>
            <a:r>
              <a:rPr kumimoji="1" lang="en-US" altLang="ko-KR"/>
              <a:t>/</a:t>
            </a:r>
            <a:r>
              <a:rPr kumimoji="1" lang="en-US" altLang="ko-KR" err="1"/>
              <a:t>sysconfig</a:t>
            </a:r>
            <a:r>
              <a:rPr kumimoji="1" lang="en-US" altLang="ko-KR"/>
              <a:t>/network-scripts/(</a:t>
            </a:r>
            <a:r>
              <a:rPr kumimoji="1" lang="ko-KR" altLang="en-US"/>
              <a:t>네트워크 정보</a:t>
            </a:r>
            <a:r>
              <a:rPr kumimoji="1" lang="en-US" altLang="ko-KR"/>
              <a:t>)    * ifcfg-enp0s8</a:t>
            </a:r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BDDC3A-82C5-4C85-806E-3F749944EE79}"/>
              </a:ext>
            </a:extLst>
          </p:cNvPr>
          <p:cNvSpPr txBox="1"/>
          <p:nvPr/>
        </p:nvSpPr>
        <p:spPr>
          <a:xfrm>
            <a:off x="6954924" y="3205428"/>
            <a:ext cx="3045024" cy="369332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BOOTPROTO=static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74B15-2DD0-4515-A8E3-8E1FC81F9403}"/>
              </a:ext>
            </a:extLst>
          </p:cNvPr>
          <p:cNvSpPr txBox="1"/>
          <p:nvPr/>
        </p:nvSpPr>
        <p:spPr>
          <a:xfrm>
            <a:off x="6968825" y="2736018"/>
            <a:ext cx="3031123" cy="369332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수정 및 추가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F9EAEB-93D3-41B6-BD7E-7FF8D86BCB71}"/>
              </a:ext>
            </a:extLst>
          </p:cNvPr>
          <p:cNvSpPr txBox="1"/>
          <p:nvPr/>
        </p:nvSpPr>
        <p:spPr>
          <a:xfrm>
            <a:off x="6967508" y="3711912"/>
            <a:ext cx="3032440" cy="1224861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ONBOOT=yes</a:t>
            </a:r>
          </a:p>
          <a:p>
            <a:r>
              <a:rPr lang="en-US" altLang="ko-KR"/>
              <a:t>NETMASK=</a:t>
            </a:r>
          </a:p>
          <a:p>
            <a:r>
              <a:rPr lang="en-US" altLang="ko-KR"/>
              <a:t>IPADDR=</a:t>
            </a:r>
          </a:p>
          <a:p>
            <a:r>
              <a:rPr lang="en-US" altLang="ko-KR"/>
              <a:t>GATEWAY=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3F5CA0-9531-449A-A081-C3111A46B7F2}"/>
              </a:ext>
            </a:extLst>
          </p:cNvPr>
          <p:cNvSpPr/>
          <p:nvPr/>
        </p:nvSpPr>
        <p:spPr>
          <a:xfrm>
            <a:off x="1263958" y="3429000"/>
            <a:ext cx="1745572" cy="145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0BC889-93B5-41DB-91A7-6D45E1A11DC4}"/>
              </a:ext>
            </a:extLst>
          </p:cNvPr>
          <p:cNvSpPr/>
          <p:nvPr/>
        </p:nvSpPr>
        <p:spPr>
          <a:xfrm>
            <a:off x="493303" y="5288438"/>
            <a:ext cx="3682457" cy="752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28">
            <a:extLst>
              <a:ext uri="{FF2B5EF4-FFF2-40B4-BE49-F238E27FC236}">
                <a16:creationId xmlns:a16="http://schemas.microsoft.com/office/drawing/2014/main" id="{E7B40FF0-50A3-42BC-8E33-05AABD208479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3009530" y="3390094"/>
            <a:ext cx="3945394" cy="111786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30">
            <a:extLst>
              <a:ext uri="{FF2B5EF4-FFF2-40B4-BE49-F238E27FC236}">
                <a16:creationId xmlns:a16="http://schemas.microsoft.com/office/drawing/2014/main" id="{98C9432E-4762-400C-B952-BA1C4FF2654D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4175760" y="4324343"/>
            <a:ext cx="2791748" cy="1340558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C32AFA5-C194-4419-ADE7-5612CB2C55AE}"/>
              </a:ext>
            </a:extLst>
          </p:cNvPr>
          <p:cNvSpPr txBox="1"/>
          <p:nvPr/>
        </p:nvSpPr>
        <p:spPr>
          <a:xfrm>
            <a:off x="3882181" y="4108434"/>
            <a:ext cx="3072743" cy="646331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설정 완료 후</a:t>
            </a:r>
            <a:endParaRPr lang="en-US" altLang="ko-KR"/>
          </a:p>
          <a:p>
            <a:r>
              <a:rPr lang="en-US" altLang="ko-KR" err="1"/>
              <a:t>systemctl</a:t>
            </a:r>
            <a:r>
              <a:rPr lang="en-US" altLang="ko-KR"/>
              <a:t> restart network</a:t>
            </a: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159262" y="4079631"/>
            <a:ext cx="1723292" cy="738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accent1"/>
                </a:solidFill>
              </a:rPr>
              <a:t>네트워크 관리자가 </a:t>
            </a:r>
            <a:br>
              <a:rPr lang="en-US" altLang="ko-KR" sz="1400">
                <a:solidFill>
                  <a:schemeClr val="accent1"/>
                </a:solidFill>
              </a:rPr>
            </a:br>
            <a:r>
              <a:rPr lang="ko-KR" altLang="en-US" sz="1400">
                <a:solidFill>
                  <a:schemeClr val="accent1"/>
                </a:solidFill>
              </a:rPr>
              <a:t>할당한 값을 </a:t>
            </a:r>
            <a:br>
              <a:rPr lang="en-US" altLang="ko-KR" sz="1400">
                <a:solidFill>
                  <a:schemeClr val="accent1"/>
                </a:solidFill>
              </a:rPr>
            </a:br>
            <a:r>
              <a:rPr lang="ko-KR" altLang="en-US" sz="1400">
                <a:solidFill>
                  <a:schemeClr val="accent1"/>
                </a:solidFill>
              </a:rPr>
              <a:t>사용한다</a:t>
            </a:r>
            <a:r>
              <a:rPr lang="en-US" altLang="ko-KR" sz="1400">
                <a:solidFill>
                  <a:schemeClr val="accent1"/>
                </a:solidFill>
              </a:rPr>
              <a:t>.</a:t>
            </a:r>
            <a:endParaRPr lang="ko-KR" altLang="en-US" sz="140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74296" y="356785"/>
            <a:ext cx="4267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C00000"/>
                </a:solidFill>
              </a:rPr>
              <a:t>네트워크 관리자와 협의 후 진행한다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671892" y="5610835"/>
            <a:ext cx="192505" cy="144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31633BD7-FE02-46A0-A561-D53BA0B8132B}"/>
              </a:ext>
            </a:extLst>
          </p:cNvPr>
          <p:cNvSpPr/>
          <p:nvPr/>
        </p:nvSpPr>
        <p:spPr>
          <a:xfrm>
            <a:off x="9941810" y="3700758"/>
            <a:ext cx="2250189" cy="381442"/>
          </a:xfrm>
          <a:prstGeom prst="wedgeRectCallout">
            <a:avLst>
              <a:gd name="adj1" fmla="val -66829"/>
              <a:gd name="adj2" fmla="val -162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부팅시 자동으로 랜카드 탐색</a:t>
            </a:r>
            <a:r>
              <a:rPr lang="en-US" altLang="ko-KR" sz="1050"/>
              <a:t> = yes</a:t>
            </a:r>
            <a:endParaRPr lang="ko-KR" altLang="en-US" sz="1050"/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2CBFF33E-0D76-45CC-BCAA-C4330B56DC13}"/>
              </a:ext>
            </a:extLst>
          </p:cNvPr>
          <p:cNvSpPr/>
          <p:nvPr/>
        </p:nvSpPr>
        <p:spPr>
          <a:xfrm>
            <a:off x="9949213" y="4627819"/>
            <a:ext cx="2250189" cy="381442"/>
          </a:xfrm>
          <a:prstGeom prst="wedgeRectCallout">
            <a:avLst>
              <a:gd name="adj1" fmla="val -59209"/>
              <a:gd name="adj2" fmla="val -18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네트워크가 나갈 주소</a:t>
            </a:r>
            <a:endParaRPr lang="en-US" altLang="ko-KR" sz="1050"/>
          </a:p>
          <a:p>
            <a:pPr algn="ctr"/>
            <a:r>
              <a:rPr lang="en-US" altLang="ko-KR" sz="1050"/>
              <a:t>(</a:t>
            </a:r>
            <a:r>
              <a:rPr lang="ko-KR" altLang="en-US" sz="1050"/>
              <a:t>클라이언트 </a:t>
            </a:r>
            <a:r>
              <a:rPr lang="en-US" altLang="ko-KR" sz="1050"/>
              <a:t>PC)</a:t>
            </a:r>
            <a:endParaRPr lang="ko-KR" altLang="en-US" sz="1050"/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5E401D80-C2FB-46FB-AD48-DE1427CC290D}"/>
              </a:ext>
            </a:extLst>
          </p:cNvPr>
          <p:cNvSpPr/>
          <p:nvPr/>
        </p:nvSpPr>
        <p:spPr>
          <a:xfrm>
            <a:off x="9382126" y="2139389"/>
            <a:ext cx="2552700" cy="381442"/>
          </a:xfrm>
          <a:prstGeom prst="wedgeRectCallout">
            <a:avLst>
              <a:gd name="adj1" fmla="val -43593"/>
              <a:gd name="adj2" fmla="val 2783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IP </a:t>
            </a:r>
            <a:r>
              <a:rPr lang="ko-KR" altLang="en-US" sz="1050"/>
              <a:t>할당 타입</a:t>
            </a:r>
            <a:r>
              <a:rPr lang="en-US" altLang="ko-KR" sz="1050"/>
              <a:t>: </a:t>
            </a:r>
          </a:p>
          <a:p>
            <a:pPr algn="ctr"/>
            <a:r>
              <a:rPr lang="en-US" altLang="ko-KR" sz="1050"/>
              <a:t>none(</a:t>
            </a:r>
            <a:r>
              <a:rPr lang="ko-KR" altLang="en-US" sz="1050"/>
              <a:t>없음</a:t>
            </a:r>
            <a:r>
              <a:rPr lang="en-US" altLang="ko-KR" sz="1050"/>
              <a:t>), static(</a:t>
            </a:r>
            <a:r>
              <a:rPr lang="ko-KR" altLang="en-US" sz="1050"/>
              <a:t>수동</a:t>
            </a:r>
            <a:r>
              <a:rPr lang="en-US" altLang="ko-KR" sz="1050"/>
              <a:t>), dhcp(</a:t>
            </a:r>
            <a:r>
              <a:rPr lang="ko-KR" altLang="en-US" sz="1050"/>
              <a:t>동적</a:t>
            </a:r>
            <a:r>
              <a:rPr lang="en-US" altLang="ko-KR" sz="105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C17F7B-4E92-4AD4-B460-129CBF13DAD6}"/>
              </a:ext>
            </a:extLst>
          </p:cNvPr>
          <p:cNvSpPr txBox="1"/>
          <p:nvPr/>
        </p:nvSpPr>
        <p:spPr>
          <a:xfrm>
            <a:off x="7673891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계정</a:t>
            </a:r>
            <a:r>
              <a:rPr lang="en-US" altLang="ko-KR" sz="1000">
                <a:solidFill>
                  <a:schemeClr val="bg1"/>
                </a:solidFill>
              </a:rPr>
              <a:t>(sudo)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EA0C36-183B-446F-A3EE-EA8CFB23948F}"/>
              </a:ext>
            </a:extLst>
          </p:cNvPr>
          <p:cNvSpPr txBox="1"/>
          <p:nvPr/>
        </p:nvSpPr>
        <p:spPr>
          <a:xfrm>
            <a:off x="8582553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rgbClr val="FFFF00"/>
                </a:solidFill>
              </a:rPr>
              <a:t>고정</a:t>
            </a:r>
            <a:r>
              <a:rPr lang="en-US" altLang="ko-KR" sz="1000" b="1">
                <a:solidFill>
                  <a:srgbClr val="FFFF00"/>
                </a:solidFill>
              </a:rPr>
              <a:t>IP</a:t>
            </a:r>
            <a:endParaRPr lang="ko-KR" altLang="en-US" sz="1000" b="1">
              <a:solidFill>
                <a:srgbClr val="FFFF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B97FAC-4769-43F9-9A4D-299EE8F8B03A}"/>
              </a:ext>
            </a:extLst>
          </p:cNvPr>
          <p:cNvSpPr txBox="1"/>
          <p:nvPr/>
        </p:nvSpPr>
        <p:spPr>
          <a:xfrm>
            <a:off x="9491215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호스트명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27F938-A3BC-4794-8425-6A387327D19F}"/>
              </a:ext>
            </a:extLst>
          </p:cNvPr>
          <p:cNvSpPr txBox="1"/>
          <p:nvPr/>
        </p:nvSpPr>
        <p:spPr>
          <a:xfrm>
            <a:off x="10399877" y="1195993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연동</a:t>
            </a:r>
            <a:r>
              <a:rPr lang="en-US" altLang="ko-KR" sz="1000">
                <a:solidFill>
                  <a:schemeClr val="bg1"/>
                </a:solidFill>
              </a:rPr>
              <a:t>PC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AB7B7A-0E0F-426E-BEA0-F9669F808AA6}"/>
              </a:ext>
            </a:extLst>
          </p:cNvPr>
          <p:cNvSpPr txBox="1"/>
          <p:nvPr/>
        </p:nvSpPr>
        <p:spPr>
          <a:xfrm>
            <a:off x="11308540" y="1201359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chemeClr val="bg1"/>
                </a:solidFill>
              </a:rPr>
              <a:t>SE/</a:t>
            </a:r>
            <a:r>
              <a:rPr lang="ko-KR" altLang="en-US" sz="1000">
                <a:solidFill>
                  <a:schemeClr val="bg1"/>
                </a:solidFill>
              </a:rPr>
              <a:t>방화벽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E10D5C6-8F99-4B45-8904-6A5B4BD7AEB0}"/>
              </a:ext>
            </a:extLst>
          </p:cNvPr>
          <p:cNvCxnSpPr>
            <a:endCxn id="27" idx="1"/>
          </p:cNvCxnSpPr>
          <p:nvPr/>
        </p:nvCxnSpPr>
        <p:spPr>
          <a:xfrm>
            <a:off x="8327255" y="1316740"/>
            <a:ext cx="2552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FDEA462-C620-45EE-BF30-ED51CE05D35E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9358724" y="1316741"/>
            <a:ext cx="132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C26EFF3-9DA1-4386-AF52-A9B547490B36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10267386" y="1316741"/>
            <a:ext cx="132491" cy="2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A210A37-3846-4CF9-842F-0BE09FFAD322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11176048" y="1319104"/>
            <a:ext cx="132492" cy="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50846EF0-7995-4509-AC49-438DB3FED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296" y="4970675"/>
            <a:ext cx="3909476" cy="183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65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4-2. </a:t>
            </a:r>
            <a:r>
              <a:rPr lang="ko-KR" altLang="en-US" b="1"/>
              <a:t>서버 내 고정</a:t>
            </a:r>
            <a:r>
              <a:rPr lang="en-US" altLang="ko-KR" b="1"/>
              <a:t>IP </a:t>
            </a:r>
            <a:r>
              <a:rPr lang="ko-KR" altLang="en-US" b="1"/>
              <a:t>할당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- </a:t>
            </a:r>
            <a:r>
              <a:rPr lang="ko-KR" altLang="en-US"/>
              <a:t>외부인터넷 연결을 위한 네임서버 등록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2080" y="776521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</a:t>
            </a:r>
            <a:r>
              <a:rPr lang="en-US" altLang="ko-KR">
                <a:solidFill>
                  <a:schemeClr val="tx2">
                    <a:lumMod val="60000"/>
                    <a:lumOff val="40000"/>
                  </a:schemeClr>
                </a:solidFill>
              </a:rPr>
              <a:t> – 7.3</a:t>
            </a:r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1559496" y="1844749"/>
            <a:ext cx="8229600" cy="3600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/>
              <a:t>* vi /</a:t>
            </a:r>
            <a:r>
              <a:rPr kumimoji="1" lang="en-US" altLang="ko-KR" err="1"/>
              <a:t>etc</a:t>
            </a:r>
            <a:r>
              <a:rPr kumimoji="1" lang="en-US" altLang="ko-KR"/>
              <a:t>/resolv.conf</a:t>
            </a:r>
            <a:endParaRPr kumimoji="1"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674296" y="356785"/>
            <a:ext cx="4267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C00000"/>
                </a:solidFill>
              </a:rPr>
              <a:t>네트워크 관리자와 협의 후 진행한다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C17F7B-4E92-4AD4-B460-129CBF13DAD6}"/>
              </a:ext>
            </a:extLst>
          </p:cNvPr>
          <p:cNvSpPr txBox="1"/>
          <p:nvPr/>
        </p:nvSpPr>
        <p:spPr>
          <a:xfrm>
            <a:off x="7673891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계정</a:t>
            </a:r>
            <a:r>
              <a:rPr lang="en-US" altLang="ko-KR" sz="1000">
                <a:solidFill>
                  <a:schemeClr val="bg1"/>
                </a:solidFill>
              </a:rPr>
              <a:t>(sudo)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EA0C36-183B-446F-A3EE-EA8CFB23948F}"/>
              </a:ext>
            </a:extLst>
          </p:cNvPr>
          <p:cNvSpPr txBox="1"/>
          <p:nvPr/>
        </p:nvSpPr>
        <p:spPr>
          <a:xfrm>
            <a:off x="8582553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rgbClr val="FFFF00"/>
                </a:solidFill>
              </a:rPr>
              <a:t>고정</a:t>
            </a:r>
            <a:r>
              <a:rPr lang="en-US" altLang="ko-KR" sz="1000" b="1">
                <a:solidFill>
                  <a:srgbClr val="FFFF00"/>
                </a:solidFill>
              </a:rPr>
              <a:t>IP</a:t>
            </a:r>
            <a:endParaRPr lang="ko-KR" altLang="en-US" sz="1000" b="1">
              <a:solidFill>
                <a:srgbClr val="FFFF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B97FAC-4769-43F9-9A4D-299EE8F8B03A}"/>
              </a:ext>
            </a:extLst>
          </p:cNvPr>
          <p:cNvSpPr txBox="1"/>
          <p:nvPr/>
        </p:nvSpPr>
        <p:spPr>
          <a:xfrm>
            <a:off x="9491215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호스트명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27F938-A3BC-4794-8425-6A387327D19F}"/>
              </a:ext>
            </a:extLst>
          </p:cNvPr>
          <p:cNvSpPr txBox="1"/>
          <p:nvPr/>
        </p:nvSpPr>
        <p:spPr>
          <a:xfrm>
            <a:off x="10399877" y="1195993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연동</a:t>
            </a:r>
            <a:r>
              <a:rPr lang="en-US" altLang="ko-KR" sz="1000">
                <a:solidFill>
                  <a:schemeClr val="bg1"/>
                </a:solidFill>
              </a:rPr>
              <a:t>PC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AB7B7A-0E0F-426E-BEA0-F9669F808AA6}"/>
              </a:ext>
            </a:extLst>
          </p:cNvPr>
          <p:cNvSpPr txBox="1"/>
          <p:nvPr/>
        </p:nvSpPr>
        <p:spPr>
          <a:xfrm>
            <a:off x="11308540" y="1201359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chemeClr val="bg1"/>
                </a:solidFill>
              </a:rPr>
              <a:t>SE/</a:t>
            </a:r>
            <a:r>
              <a:rPr lang="ko-KR" altLang="en-US" sz="1000">
                <a:solidFill>
                  <a:schemeClr val="bg1"/>
                </a:solidFill>
              </a:rPr>
              <a:t>방화벽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E10D5C6-8F99-4B45-8904-6A5B4BD7AEB0}"/>
              </a:ext>
            </a:extLst>
          </p:cNvPr>
          <p:cNvCxnSpPr>
            <a:endCxn id="27" idx="1"/>
          </p:cNvCxnSpPr>
          <p:nvPr/>
        </p:nvCxnSpPr>
        <p:spPr>
          <a:xfrm>
            <a:off x="8327255" y="1316740"/>
            <a:ext cx="2552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FDEA462-C620-45EE-BF30-ED51CE05D35E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9358724" y="1316741"/>
            <a:ext cx="132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C26EFF3-9DA1-4386-AF52-A9B547490B36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10267386" y="1316741"/>
            <a:ext cx="132491" cy="2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A210A37-3846-4CF9-842F-0BE09FFAD322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11176048" y="1319104"/>
            <a:ext cx="132492" cy="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40828346-FE8F-4EA4-BEAB-B35755C0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499" y="2459475"/>
            <a:ext cx="4218797" cy="83473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E6B3ADB-4A0F-413F-A93C-21BF7DE843A6}"/>
              </a:ext>
            </a:extLst>
          </p:cNvPr>
          <p:cNvSpPr txBox="1"/>
          <p:nvPr/>
        </p:nvSpPr>
        <p:spPr>
          <a:xfrm>
            <a:off x="6096000" y="2782669"/>
            <a:ext cx="3072743" cy="646331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설정 완료 후</a:t>
            </a:r>
            <a:endParaRPr lang="en-US" altLang="ko-KR"/>
          </a:p>
          <a:p>
            <a:r>
              <a:rPr lang="en-US" altLang="ko-KR" err="1"/>
              <a:t>systemctl</a:t>
            </a:r>
            <a:r>
              <a:rPr lang="en-US" altLang="ko-KR"/>
              <a:t> restart network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99142B-E56A-44E6-BCD7-BB5B15471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08936"/>
            <a:ext cx="12192000" cy="223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49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1AFEEA64-F36A-41EB-96F3-78C87AAB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560" y="2446003"/>
            <a:ext cx="4348737" cy="11705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4-3. </a:t>
            </a:r>
            <a:r>
              <a:rPr lang="ko-KR" altLang="en-US" b="1"/>
              <a:t>호스트 네임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- </a:t>
            </a:r>
            <a:r>
              <a:rPr lang="ko-KR" altLang="en-US"/>
              <a:t>서버 본체의 </a:t>
            </a:r>
            <a:r>
              <a:rPr lang="en-US" altLang="ko-KR"/>
              <a:t>Host Name</a:t>
            </a:r>
            <a:r>
              <a:rPr lang="ko-KR" altLang="en-US"/>
              <a:t>을 설정한다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2080" y="776521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</a:t>
            </a:r>
            <a:r>
              <a:rPr lang="en-US" altLang="ko-KR">
                <a:solidFill>
                  <a:schemeClr val="tx2">
                    <a:lumMod val="60000"/>
                    <a:lumOff val="40000"/>
                  </a:schemeClr>
                </a:solidFill>
              </a:rPr>
              <a:t> – 7.3</a:t>
            </a:r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1954560" y="2074985"/>
            <a:ext cx="9641632" cy="38022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/>
              <a:t>vi /</a:t>
            </a:r>
            <a:r>
              <a:rPr lang="en-US" altLang="ko-KR" err="1"/>
              <a:t>etc</a:t>
            </a:r>
            <a:r>
              <a:rPr lang="en-US" altLang="ko-KR"/>
              <a:t>/</a:t>
            </a:r>
            <a:r>
              <a:rPr lang="en-US" altLang="ko-KR" err="1"/>
              <a:t>sysconfig</a:t>
            </a:r>
            <a:r>
              <a:rPr lang="en-US" altLang="ko-KR"/>
              <a:t>/network</a:t>
            </a:r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DDC3A-82C5-4C85-806E-3F749944EE79}"/>
              </a:ext>
            </a:extLst>
          </p:cNvPr>
          <p:cNvSpPr txBox="1"/>
          <p:nvPr/>
        </p:nvSpPr>
        <p:spPr>
          <a:xfrm>
            <a:off x="6800957" y="3024068"/>
            <a:ext cx="2675132" cy="1754326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NETWORKING=yes</a:t>
            </a:r>
          </a:p>
          <a:p>
            <a:r>
              <a:rPr lang="en-US" altLang="ko-KR"/>
              <a:t>HOSTNAME=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kumimoji="1" lang="en-US" altLang="ko-KR"/>
              <a:t>--</a:t>
            </a:r>
            <a:r>
              <a:rPr kumimoji="1" lang="ko-KR" altLang="en-US"/>
              <a:t>나머지 서버도 변경</a:t>
            </a:r>
            <a:r>
              <a:rPr kumimoji="1" lang="en-US" altLang="ko-KR"/>
              <a:t>--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474B15-2DD0-4515-A8E3-8E1FC81F9403}"/>
              </a:ext>
            </a:extLst>
          </p:cNvPr>
          <p:cNvSpPr txBox="1"/>
          <p:nvPr/>
        </p:nvSpPr>
        <p:spPr>
          <a:xfrm>
            <a:off x="6811793" y="2470934"/>
            <a:ext cx="2664296" cy="369332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수정 및 추가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BF0E49-1A69-43AB-A16D-F9E8517359FF}"/>
              </a:ext>
            </a:extLst>
          </p:cNvPr>
          <p:cNvSpPr/>
          <p:nvPr/>
        </p:nvSpPr>
        <p:spPr>
          <a:xfrm>
            <a:off x="1954560" y="3035406"/>
            <a:ext cx="1477145" cy="321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6">
            <a:extLst>
              <a:ext uri="{FF2B5EF4-FFF2-40B4-BE49-F238E27FC236}">
                <a16:creationId xmlns:a16="http://schemas.microsoft.com/office/drawing/2014/main" id="{2FFD9ABC-35ED-420B-A5EB-1588AF45FB4E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3431705" y="3196200"/>
            <a:ext cx="3369252" cy="705031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244301" y="3659828"/>
            <a:ext cx="1723292" cy="738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accent1"/>
                </a:solidFill>
              </a:rPr>
              <a:t>네트워크 관리자가 </a:t>
            </a:r>
            <a:br>
              <a:rPr lang="en-US" altLang="ko-KR" sz="1400">
                <a:solidFill>
                  <a:schemeClr val="accent1"/>
                </a:solidFill>
              </a:rPr>
            </a:br>
            <a:r>
              <a:rPr lang="ko-KR" altLang="en-US" sz="1400">
                <a:solidFill>
                  <a:schemeClr val="accent1"/>
                </a:solidFill>
              </a:rPr>
              <a:t>할당한 값을 </a:t>
            </a:r>
            <a:br>
              <a:rPr lang="en-US" altLang="ko-KR" sz="1400">
                <a:solidFill>
                  <a:schemeClr val="accent1"/>
                </a:solidFill>
              </a:rPr>
            </a:br>
            <a:r>
              <a:rPr lang="ko-KR" altLang="en-US" sz="1400">
                <a:solidFill>
                  <a:schemeClr val="accent1"/>
                </a:solidFill>
              </a:rPr>
              <a:t>사용한다</a:t>
            </a:r>
            <a:r>
              <a:rPr lang="en-US" altLang="ko-KR" sz="1400">
                <a:solidFill>
                  <a:schemeClr val="accent1"/>
                </a:solidFill>
              </a:rPr>
              <a:t>.</a:t>
            </a:r>
            <a:endParaRPr lang="ko-KR" altLang="en-US" sz="140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74296" y="356785"/>
            <a:ext cx="4267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C00000"/>
                </a:solidFill>
              </a:rPr>
              <a:t>네트워크 관리자와 협의 후 진행한다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3DBE4E-8B4F-4B8F-A1FE-156B2802A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3" y="5161124"/>
            <a:ext cx="3372176" cy="41092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5B507E-0BFB-4E1B-8FE7-429D06A85571}"/>
              </a:ext>
            </a:extLst>
          </p:cNvPr>
          <p:cNvSpPr/>
          <p:nvPr/>
        </p:nvSpPr>
        <p:spPr>
          <a:xfrm>
            <a:off x="5919593" y="1537317"/>
            <a:ext cx="609600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ko-KR" i="1"/>
              <a:t>Network </a:t>
            </a:r>
            <a:r>
              <a:rPr lang="ko-KR" altLang="en-US" i="1"/>
              <a:t>설정파일</a:t>
            </a:r>
            <a:endParaRPr lang="en-US" altLang="ko-KR" i="1"/>
          </a:p>
          <a:p>
            <a:r>
              <a:rPr lang="ko-KR" altLang="en-US" i="1"/>
              <a:t>시스템 전체에 대한 </a:t>
            </a:r>
            <a:r>
              <a:rPr lang="en-US" altLang="ko-KR" b="1" i="1"/>
              <a:t>Global</a:t>
            </a:r>
            <a:r>
              <a:rPr lang="ko-KR" altLang="en-US" b="1" i="1"/>
              <a:t>한 기본 게이트웨이 주소</a:t>
            </a:r>
            <a:r>
              <a:rPr lang="ko-KR" altLang="en-US" i="1"/>
              <a:t>를 설정과 </a:t>
            </a:r>
            <a:r>
              <a:rPr lang="ko-KR" altLang="en-US" b="1" i="1" err="1"/>
              <a:t>호스트네임</a:t>
            </a:r>
            <a:r>
              <a:rPr lang="en-US" altLang="ko-KR" i="1"/>
              <a:t>, </a:t>
            </a:r>
            <a:r>
              <a:rPr lang="ko-KR" altLang="en-US" b="1" i="1"/>
              <a:t>네트워킹 연결 허용 여부</a:t>
            </a:r>
            <a:r>
              <a:rPr lang="ko-KR" altLang="en-US" i="1"/>
              <a:t>를 설정한다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0C36DF-373A-4FA1-A9B7-C1A656D56C1B}"/>
              </a:ext>
            </a:extLst>
          </p:cNvPr>
          <p:cNvSpPr/>
          <p:nvPr/>
        </p:nvSpPr>
        <p:spPr>
          <a:xfrm>
            <a:off x="5534553" y="5538896"/>
            <a:ext cx="6096000" cy="646331"/>
          </a:xfrm>
          <a:prstGeom prst="rect">
            <a:avLst/>
          </a:prstGeom>
          <a:solidFill>
            <a:srgbClr val="FFC000"/>
          </a:solidFill>
        </p:spPr>
        <p:txBody>
          <a:bodyPr>
            <a:spAutoFit/>
          </a:bodyPr>
          <a:lstStyle/>
          <a:p>
            <a:r>
              <a:rPr lang="en-US" altLang="ko-KR" i="1"/>
              <a:t>Linux 7 </a:t>
            </a:r>
            <a:r>
              <a:rPr lang="ko-KR" altLang="en-US" i="1"/>
              <a:t>버전 이후</a:t>
            </a:r>
            <a:endParaRPr lang="en-US" altLang="ko-KR" i="1"/>
          </a:p>
          <a:p>
            <a:r>
              <a:rPr lang="en-US" altLang="ko-KR" i="1"/>
              <a:t>hostnamectl set-hostname (</a:t>
            </a:r>
            <a:r>
              <a:rPr lang="ko-KR" altLang="en-US" i="1"/>
              <a:t>호스트명</a:t>
            </a:r>
            <a:r>
              <a:rPr lang="en-US" altLang="ko-KR" i="1"/>
              <a:t>)</a:t>
            </a:r>
            <a:endParaRPr lang="ko-KR" altLang="en-US" i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13C5CD-299C-4F4A-8217-6B350BD18C99}"/>
              </a:ext>
            </a:extLst>
          </p:cNvPr>
          <p:cNvSpPr txBox="1"/>
          <p:nvPr/>
        </p:nvSpPr>
        <p:spPr>
          <a:xfrm>
            <a:off x="7673891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계정</a:t>
            </a:r>
            <a:r>
              <a:rPr lang="en-US" altLang="ko-KR" sz="1000">
                <a:solidFill>
                  <a:schemeClr val="bg1"/>
                </a:solidFill>
              </a:rPr>
              <a:t>(sudo)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3435BB-16E5-47FC-9BAF-8A2520630449}"/>
              </a:ext>
            </a:extLst>
          </p:cNvPr>
          <p:cNvSpPr txBox="1"/>
          <p:nvPr/>
        </p:nvSpPr>
        <p:spPr>
          <a:xfrm>
            <a:off x="8582553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고정</a:t>
            </a:r>
            <a:r>
              <a:rPr lang="en-US" altLang="ko-KR" sz="1000">
                <a:solidFill>
                  <a:schemeClr val="bg1"/>
                </a:solidFill>
              </a:rPr>
              <a:t>IP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1FDEA3-F476-4F49-8D91-A58D99C34132}"/>
              </a:ext>
            </a:extLst>
          </p:cNvPr>
          <p:cNvSpPr txBox="1"/>
          <p:nvPr/>
        </p:nvSpPr>
        <p:spPr>
          <a:xfrm>
            <a:off x="9491215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rgbClr val="FFFF00"/>
                </a:solidFill>
              </a:rPr>
              <a:t>호스트명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D2EE19-92A1-4AD8-9720-583EE420A424}"/>
              </a:ext>
            </a:extLst>
          </p:cNvPr>
          <p:cNvSpPr txBox="1"/>
          <p:nvPr/>
        </p:nvSpPr>
        <p:spPr>
          <a:xfrm>
            <a:off x="10399877" y="1195993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연동</a:t>
            </a:r>
            <a:r>
              <a:rPr lang="en-US" altLang="ko-KR" sz="1000">
                <a:solidFill>
                  <a:schemeClr val="bg1"/>
                </a:solidFill>
              </a:rPr>
              <a:t>PC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1B768A-2FB6-45C0-B06E-9A921A47E41E}"/>
              </a:ext>
            </a:extLst>
          </p:cNvPr>
          <p:cNvSpPr txBox="1"/>
          <p:nvPr/>
        </p:nvSpPr>
        <p:spPr>
          <a:xfrm>
            <a:off x="11308540" y="1201359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chemeClr val="bg1"/>
                </a:solidFill>
              </a:rPr>
              <a:t>SE/</a:t>
            </a:r>
            <a:r>
              <a:rPr lang="ko-KR" altLang="en-US" sz="1000">
                <a:solidFill>
                  <a:schemeClr val="bg1"/>
                </a:solidFill>
              </a:rPr>
              <a:t>방화벽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8835BA0-B5E4-4351-84C2-B21EB15BF5FD}"/>
              </a:ext>
            </a:extLst>
          </p:cNvPr>
          <p:cNvCxnSpPr>
            <a:endCxn id="25" idx="1"/>
          </p:cNvCxnSpPr>
          <p:nvPr/>
        </p:nvCxnSpPr>
        <p:spPr>
          <a:xfrm>
            <a:off x="8327255" y="1316740"/>
            <a:ext cx="2552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1C4D26C-E325-4D17-B438-4F94FFFCB697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9358724" y="1316741"/>
            <a:ext cx="132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2814E62-75D9-4F35-8EB7-44972255F868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10267386" y="1316741"/>
            <a:ext cx="132491" cy="2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C88007E-9919-4C88-9D9B-E1D18CC262D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11176048" y="1319104"/>
            <a:ext cx="132492" cy="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731760B4-B3FF-496C-8D33-84CB2D455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0" y="5856759"/>
            <a:ext cx="53816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14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E168F5-E576-48AE-AAB2-9CBE85D3B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4" y="1152109"/>
            <a:ext cx="11343640" cy="593090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ko-KR" altLang="en-US" b="1">
                <a:solidFill>
                  <a:schemeClr val="tx2">
                    <a:lumMod val="75000"/>
                  </a:schemeClr>
                </a:solidFill>
                <a:latin typeface="+mn-ea"/>
              </a:rPr>
              <a:t>인터넷</a:t>
            </a:r>
            <a:r>
              <a:rPr lang="en-US" altLang="ko-KR" b="1">
                <a:solidFill>
                  <a:schemeClr val="tx2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b="1" err="1">
                <a:solidFill>
                  <a:schemeClr val="tx2">
                    <a:lumMod val="75000"/>
                  </a:schemeClr>
                </a:solidFill>
                <a:latin typeface="+mn-ea"/>
              </a:rPr>
              <a:t>폐쇄망으로</a:t>
            </a:r>
            <a:r>
              <a:rPr lang="ko-KR" altLang="en-US" b="1">
                <a:solidFill>
                  <a:schemeClr val="tx2">
                    <a:lumMod val="75000"/>
                  </a:schemeClr>
                </a:solidFill>
                <a:latin typeface="+mn-ea"/>
              </a:rPr>
              <a:t> 분리하여 서비스 설치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246854" y="2177416"/>
            <a:ext cx="4232028" cy="26845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0776" y="3903815"/>
            <a:ext cx="7906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>
                <a:latin typeface="+mn-ea"/>
              </a:rPr>
              <a:t>Hadoop</a:t>
            </a:r>
            <a:endParaRPr lang="ko-KR" altLang="en-US" sz="1300"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457317" y="4160467"/>
            <a:ext cx="1936376" cy="6567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582823" y="4218043"/>
            <a:ext cx="1685364" cy="199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+mn-ea"/>
              </a:rPr>
              <a:t>Name Node</a:t>
            </a:r>
            <a:endParaRPr lang="ko-KR" altLang="en-US" sz="10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340776" y="3345036"/>
            <a:ext cx="60228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>
                <a:latin typeface="+mn-ea"/>
              </a:rPr>
              <a:t>Spark</a:t>
            </a:r>
            <a:endParaRPr lang="ko-KR" altLang="en-US" sz="1300">
              <a:latin typeface="+mn-ea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4457317" y="3601688"/>
            <a:ext cx="1936376" cy="3626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582823" y="3659264"/>
            <a:ext cx="1685364" cy="199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+mn-ea"/>
              </a:rPr>
              <a:t>Master</a:t>
            </a:r>
            <a:endParaRPr lang="ko-KR" altLang="en-US" sz="10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340774" y="2658566"/>
            <a:ext cx="5170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>
                <a:latin typeface="+mn-ea"/>
              </a:rPr>
              <a:t>Hive</a:t>
            </a:r>
            <a:endParaRPr lang="ko-KR" altLang="en-US" sz="1300">
              <a:latin typeface="+mn-ea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4457315" y="2915218"/>
            <a:ext cx="1936376" cy="3626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582821" y="2972794"/>
            <a:ext cx="1685364" cy="199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+mn-ea"/>
              </a:rPr>
              <a:t>Master</a:t>
            </a:r>
            <a:endParaRPr lang="ko-KR" altLang="en-US" sz="10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582823" y="4512762"/>
            <a:ext cx="1685364" cy="199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+mn-ea"/>
              </a:rPr>
              <a:t>Resource Manger</a:t>
            </a:r>
            <a:endParaRPr lang="ko-KR" altLang="en-US" sz="100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515473"/>
              </p:ext>
            </p:extLst>
          </p:nvPr>
        </p:nvGraphicFramePr>
        <p:xfrm>
          <a:off x="7992836" y="2177416"/>
          <a:ext cx="4086870" cy="40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410">
                  <a:extLst>
                    <a:ext uri="{9D8B030D-6E8A-4147-A177-3AD203B41FA5}">
                      <a16:colId xmlns:a16="http://schemas.microsoft.com/office/drawing/2014/main" val="1727319239"/>
                    </a:ext>
                  </a:extLst>
                </a:gridCol>
                <a:gridCol w="907055">
                  <a:extLst>
                    <a:ext uri="{9D8B030D-6E8A-4147-A177-3AD203B41FA5}">
                      <a16:colId xmlns:a16="http://schemas.microsoft.com/office/drawing/2014/main" val="2497962019"/>
                    </a:ext>
                  </a:extLst>
                </a:gridCol>
                <a:gridCol w="673755">
                  <a:extLst>
                    <a:ext uri="{9D8B030D-6E8A-4147-A177-3AD203B41FA5}">
                      <a16:colId xmlns:a16="http://schemas.microsoft.com/office/drawing/2014/main" val="664773258"/>
                    </a:ext>
                  </a:extLst>
                </a:gridCol>
                <a:gridCol w="708438">
                  <a:extLst>
                    <a:ext uri="{9D8B030D-6E8A-4147-A177-3AD203B41FA5}">
                      <a16:colId xmlns:a16="http://schemas.microsoft.com/office/drawing/2014/main" val="1562331539"/>
                    </a:ext>
                  </a:extLst>
                </a:gridCol>
                <a:gridCol w="1403212">
                  <a:extLst>
                    <a:ext uri="{9D8B030D-6E8A-4147-A177-3AD203B41FA5}">
                      <a16:colId xmlns:a16="http://schemas.microsoft.com/office/drawing/2014/main" val="4238792536"/>
                    </a:ext>
                  </a:extLst>
                </a:gridCol>
              </a:tblGrid>
              <a:tr h="439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</a:t>
                      </a:r>
                      <a:r>
                        <a:rPr lang="en-US" altLang="ko-KR" sz="1000">
                          <a:latin typeface="+mn-ea"/>
                          <a:ea typeface="+mn-ea"/>
                        </a:rPr>
                        <a:t>Lv1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서비스 </a:t>
                      </a:r>
                      <a:r>
                        <a:rPr lang="en-US" altLang="ko-KR" sz="1000">
                          <a:latin typeface="+mn-ea"/>
                          <a:ea typeface="+mn-ea"/>
                        </a:rPr>
                        <a:t>Lv2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454438"/>
                  </a:ext>
                </a:extLst>
              </a:tr>
              <a:tr h="4397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+mn-ea"/>
                          <a:ea typeface="+mn-ea"/>
                        </a:rPr>
                        <a:t>CentOS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7.3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운영체제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424176"/>
                  </a:ext>
                </a:extLst>
              </a:tr>
              <a:tr h="4397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Hadoop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2.7.6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분산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499258"/>
                  </a:ext>
                </a:extLst>
              </a:tr>
              <a:tr h="4397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Spark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2.2.0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분산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528163"/>
                  </a:ext>
                </a:extLst>
              </a:tr>
              <a:tr h="4397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Hive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2.3.0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HDFS</a:t>
                      </a:r>
                      <a:r>
                        <a:rPr lang="en-US" altLang="ko-KR" sz="1000" baseline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1000" baseline="0">
                          <a:latin typeface="+mn-ea"/>
                          <a:ea typeface="+mn-ea"/>
                        </a:rPr>
                        <a:t>SQL</a:t>
                      </a:r>
                      <a:r>
                        <a:rPr lang="ko-KR" altLang="en-US" sz="1000" baseline="0">
                          <a:latin typeface="+mn-ea"/>
                          <a:ea typeface="+mn-ea"/>
                        </a:rPr>
                        <a:t>지원</a:t>
                      </a:r>
                      <a:endParaRPr lang="en-US" altLang="ko-KR" sz="1000" baseline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aseline="0">
                          <a:latin typeface="+mn-ea"/>
                          <a:ea typeface="+mn-ea"/>
                        </a:rPr>
                        <a:t>(Master</a:t>
                      </a:r>
                      <a:r>
                        <a:rPr lang="ko-KR" altLang="en-US" sz="1000" baseline="0">
                          <a:latin typeface="+mn-ea"/>
                          <a:ea typeface="+mn-ea"/>
                        </a:rPr>
                        <a:t>에만 설치</a:t>
                      </a:r>
                      <a:r>
                        <a:rPr lang="en-US" altLang="ko-KR" sz="1000" baseline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23564"/>
                  </a:ext>
                </a:extLst>
              </a:tr>
              <a:tr h="4397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err="1">
                          <a:latin typeface="+mn-ea"/>
                          <a:ea typeface="+mn-ea"/>
                        </a:rPr>
                        <a:t>MariaDB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10.2.11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관계형 </a:t>
                      </a:r>
                      <a:r>
                        <a:rPr lang="en-US" altLang="ko-KR" sz="1000">
                          <a:latin typeface="+mn-ea"/>
                          <a:ea typeface="+mn-ea"/>
                        </a:rPr>
                        <a:t>DB</a:t>
                      </a:r>
                    </a:p>
                    <a:p>
                      <a:pPr algn="ctr"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(Master</a:t>
                      </a:r>
                      <a:r>
                        <a:rPr lang="ko-KR" altLang="en-US" sz="1000">
                          <a:latin typeface="+mn-ea"/>
                          <a:ea typeface="+mn-ea"/>
                        </a:rPr>
                        <a:t>에만 설치</a:t>
                      </a:r>
                      <a:r>
                        <a:rPr lang="en-US" altLang="ko-KR" sz="100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840729"/>
                  </a:ext>
                </a:extLst>
              </a:tr>
              <a:tr h="4397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Oracle</a:t>
                      </a:r>
                      <a:br>
                        <a:rPr lang="en-US" altLang="ko-KR" sz="1000">
                          <a:latin typeface="+mn-ea"/>
                          <a:ea typeface="+mn-ea"/>
                        </a:rPr>
                      </a:br>
                      <a:r>
                        <a:rPr lang="en-US" altLang="ko-KR" sz="1000">
                          <a:latin typeface="+mn-ea"/>
                          <a:ea typeface="+mn-ea"/>
                        </a:rPr>
                        <a:t>Client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18.3.0.0.0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Oracle DB</a:t>
                      </a:r>
                    </a:p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접속 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721713"/>
                  </a:ext>
                </a:extLst>
              </a:tr>
              <a:tr h="4397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+mn-ea"/>
                          <a:ea typeface="+mn-ea"/>
                        </a:rPr>
                        <a:t>CentOS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7.3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운영체제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963615"/>
                  </a:ext>
                </a:extLst>
              </a:tr>
              <a:tr h="4397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파이썬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3.7.6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아나콘다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544442"/>
                  </a:ext>
                </a:extLst>
              </a:tr>
            </a:tbl>
          </a:graphicData>
        </a:graphic>
      </p:graphicFrame>
      <p:sp>
        <p:nvSpPr>
          <p:cNvPr id="87" name="모서리가 둥근 직사각형 86"/>
          <p:cNvSpPr/>
          <p:nvPr/>
        </p:nvSpPr>
        <p:spPr>
          <a:xfrm>
            <a:off x="4457315" y="2251443"/>
            <a:ext cx="1936376" cy="3626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tx1"/>
                </a:solidFill>
                <a:latin typeface="+mn-ea"/>
              </a:rPr>
              <a:t>Maria DB</a:t>
            </a:r>
            <a:endParaRPr lang="ko-KR" altLang="en-US" sz="13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3246854" y="5058106"/>
            <a:ext cx="1337846" cy="1734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246854" y="5616885"/>
            <a:ext cx="7906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>
                <a:latin typeface="+mn-ea"/>
              </a:rPr>
              <a:t>Hadoop</a:t>
            </a:r>
            <a:endParaRPr lang="ko-KR" altLang="en-US" sz="1300">
              <a:latin typeface="+mn-ea"/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3363395" y="5873537"/>
            <a:ext cx="1164281" cy="8521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3434757" y="5924777"/>
            <a:ext cx="1013356" cy="199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bg1"/>
                </a:solidFill>
                <a:latin typeface="+mn-ea"/>
              </a:rPr>
              <a:t>DataNode</a:t>
            </a:r>
            <a:endParaRPr lang="ko-KR" altLang="en-US" sz="10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246854" y="5058106"/>
            <a:ext cx="60228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>
                <a:latin typeface="+mn-ea"/>
              </a:rPr>
              <a:t>Spark</a:t>
            </a:r>
            <a:endParaRPr lang="ko-KR" altLang="en-US" sz="1300">
              <a:latin typeface="+mn-ea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3363395" y="5314758"/>
            <a:ext cx="1164281" cy="3626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3434757" y="5390382"/>
            <a:ext cx="1013356" cy="199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+mn-ea"/>
              </a:rPr>
              <a:t>Worker</a:t>
            </a:r>
            <a:endParaRPr lang="ko-KR" altLang="en-US" sz="10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3434757" y="6147304"/>
            <a:ext cx="1013356" cy="199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bg1"/>
                </a:solidFill>
                <a:latin typeface="+mn-ea"/>
              </a:rPr>
              <a:t>NodeManager</a:t>
            </a:r>
            <a:endParaRPr lang="ko-KR" altLang="en-US" sz="10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535610" y="2177416"/>
            <a:ext cx="2225040" cy="4615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679942" y="2337724"/>
            <a:ext cx="1936376" cy="3626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tx1"/>
                </a:solidFill>
                <a:latin typeface="+mn-ea"/>
              </a:rPr>
              <a:t>Anaconda</a:t>
            </a:r>
            <a:endParaRPr lang="ko-KR" altLang="en-US" sz="13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701241" y="5058106"/>
            <a:ext cx="1337846" cy="1734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701241" y="5616885"/>
            <a:ext cx="7906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>
                <a:latin typeface="+mn-ea"/>
              </a:rPr>
              <a:t>Hadoop</a:t>
            </a:r>
            <a:endParaRPr lang="ko-KR" altLang="en-US" sz="1300">
              <a:latin typeface="+mn-ea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817782" y="5873537"/>
            <a:ext cx="1164281" cy="8521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895161" y="5924777"/>
            <a:ext cx="1013356" cy="199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bg1"/>
                </a:solidFill>
                <a:latin typeface="+mn-ea"/>
              </a:rPr>
              <a:t>DataNode</a:t>
            </a:r>
            <a:endParaRPr lang="ko-KR" altLang="en-US" sz="10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701241" y="5058106"/>
            <a:ext cx="60228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>
                <a:latin typeface="+mn-ea"/>
              </a:rPr>
              <a:t>Spark</a:t>
            </a:r>
            <a:endParaRPr lang="ko-KR" altLang="en-US" sz="1300">
              <a:latin typeface="+mn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817782" y="5314758"/>
            <a:ext cx="1164281" cy="3626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895161" y="5390382"/>
            <a:ext cx="1013356" cy="199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+mn-ea"/>
              </a:rPr>
              <a:t>Worker</a:t>
            </a:r>
            <a:endParaRPr lang="ko-KR" altLang="en-US" sz="10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895161" y="6147304"/>
            <a:ext cx="1013356" cy="199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bg1"/>
                </a:solidFill>
                <a:latin typeface="+mn-ea"/>
              </a:rPr>
              <a:t>NodeManager</a:t>
            </a:r>
            <a:endParaRPr lang="ko-KR" altLang="en-US" sz="10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141036" y="5058106"/>
            <a:ext cx="1337846" cy="1734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141036" y="5616885"/>
            <a:ext cx="7906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>
                <a:latin typeface="+mn-ea"/>
              </a:rPr>
              <a:t>Hadoop</a:t>
            </a:r>
            <a:endParaRPr lang="ko-KR" altLang="en-US" sz="1300">
              <a:latin typeface="+mn-ea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6257577" y="5873537"/>
            <a:ext cx="1164281" cy="8521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322923" y="5924777"/>
            <a:ext cx="1013356" cy="199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bg1"/>
                </a:solidFill>
                <a:latin typeface="+mn-ea"/>
              </a:rPr>
              <a:t>DataNode</a:t>
            </a:r>
            <a:endParaRPr lang="ko-KR" altLang="en-US" sz="10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141036" y="5058106"/>
            <a:ext cx="60228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>
                <a:latin typeface="+mn-ea"/>
              </a:rPr>
              <a:t>Spark</a:t>
            </a:r>
            <a:endParaRPr lang="ko-KR" altLang="en-US" sz="1300">
              <a:latin typeface="+mn-ea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6257577" y="5314758"/>
            <a:ext cx="1164281" cy="3626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322923" y="5390382"/>
            <a:ext cx="1013356" cy="199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+mn-ea"/>
              </a:rPr>
              <a:t>Worker</a:t>
            </a:r>
            <a:endParaRPr lang="ko-KR" altLang="en-US" sz="10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322923" y="6147304"/>
            <a:ext cx="1013356" cy="199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bg1"/>
                </a:solidFill>
                <a:latin typeface="+mn-ea"/>
              </a:rPr>
              <a:t>NodeManager</a:t>
            </a:r>
            <a:endParaRPr lang="ko-KR" altLang="en-US" sz="10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994480" y="1753905"/>
            <a:ext cx="4085226" cy="3563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서비스 구성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3247062" y="1753905"/>
            <a:ext cx="4231819" cy="3563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폐쇄망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521062" y="1744634"/>
            <a:ext cx="2254135" cy="3563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/>
              <a:t>인터넷망</a:t>
            </a:r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7593364" y="3759058"/>
            <a:ext cx="322729" cy="829599"/>
          </a:xfrm>
          <a:prstGeom prst="righ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434757" y="6370876"/>
            <a:ext cx="1013356" cy="3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+mn-ea"/>
              </a:rPr>
              <a:t>Secondary Name Node</a:t>
            </a:r>
            <a:endParaRPr lang="ko-KR" altLang="en-US" sz="10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제목 1"/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/>
              <a:t>2. </a:t>
            </a:r>
            <a:r>
              <a:rPr lang="ko-KR" altLang="en-US" b="1"/>
              <a:t>시스템 구성도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149359" y="2095887"/>
            <a:ext cx="997540" cy="2044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accent1"/>
                </a:solidFill>
              </a:rPr>
              <a:t>root</a:t>
            </a:r>
            <a:endParaRPr lang="ko-KR" altLang="en-US" sz="1200">
              <a:solidFill>
                <a:schemeClr val="accent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921578" y="2069048"/>
            <a:ext cx="996736" cy="2044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accent1"/>
                </a:solidFill>
              </a:rPr>
              <a:t>p-master</a:t>
            </a:r>
            <a:endParaRPr lang="ko-KR" altLang="en-US" sz="1200">
              <a:solidFill>
                <a:schemeClr val="accent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451378" y="4932462"/>
            <a:ext cx="996735" cy="198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accent1"/>
                </a:solidFill>
              </a:rPr>
              <a:t>hadoop1</a:t>
            </a:r>
            <a:endParaRPr lang="ko-KR" altLang="en-US" sz="1200">
              <a:solidFill>
                <a:schemeClr val="accent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923097" y="4928948"/>
            <a:ext cx="995217" cy="2044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accent1"/>
                </a:solidFill>
              </a:rPr>
              <a:t>hadoop2</a:t>
            </a:r>
            <a:endParaRPr lang="ko-KR" altLang="en-US" sz="1200">
              <a:solidFill>
                <a:schemeClr val="accent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333001" y="4933586"/>
            <a:ext cx="993200" cy="2044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accent1"/>
                </a:solidFill>
              </a:rPr>
              <a:t>hadoop3</a:t>
            </a:r>
            <a:endParaRPr lang="ko-KR" altLang="en-US" sz="1200">
              <a:solidFill>
                <a:schemeClr val="accent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5B3706-BC83-403D-A095-F1F512808474}"/>
              </a:ext>
            </a:extLst>
          </p:cNvPr>
          <p:cNvSpPr/>
          <p:nvPr/>
        </p:nvSpPr>
        <p:spPr>
          <a:xfrm>
            <a:off x="370394" y="1608364"/>
            <a:ext cx="2623331" cy="5249636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3952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1D9C13F-036C-4A58-B102-B916A12F4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07" y="2595562"/>
            <a:ext cx="6724650" cy="16668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4-44. </a:t>
            </a:r>
            <a:r>
              <a:rPr lang="ko-KR" altLang="en-US" b="1"/>
              <a:t>연동</a:t>
            </a:r>
            <a:r>
              <a:rPr lang="en-US" altLang="ko-KR" b="1"/>
              <a:t>PC </a:t>
            </a:r>
            <a:r>
              <a:rPr lang="ko-KR" altLang="en-US" b="1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- </a:t>
            </a:r>
            <a:r>
              <a:rPr lang="ko-KR" altLang="en-US"/>
              <a:t>서버에 연결될 서버들을 인식하기 위해 </a:t>
            </a:r>
            <a:r>
              <a:rPr lang="en-US" altLang="ko-KR"/>
              <a:t>Hosts</a:t>
            </a:r>
            <a:r>
              <a:rPr lang="ko-KR" altLang="en-US"/>
              <a:t>를 설정한다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2080" y="776521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</a:t>
            </a:r>
            <a:r>
              <a:rPr lang="en-US" altLang="ko-KR">
                <a:solidFill>
                  <a:schemeClr val="tx2">
                    <a:lumMod val="60000"/>
                    <a:lumOff val="40000"/>
                  </a:schemeClr>
                </a:solidFill>
              </a:rPr>
              <a:t> – 7.3</a:t>
            </a:r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2135560" y="2229722"/>
            <a:ext cx="8013576" cy="3600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/>
              <a:t>vi /</a:t>
            </a:r>
            <a:r>
              <a:rPr kumimoji="1" lang="en-US" altLang="ko-KR" err="1"/>
              <a:t>etc</a:t>
            </a:r>
            <a:r>
              <a:rPr kumimoji="1" lang="en-US" altLang="ko-KR"/>
              <a:t>/hosts</a:t>
            </a:r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DDC3A-82C5-4C85-806E-3F749944EE79}"/>
              </a:ext>
            </a:extLst>
          </p:cNvPr>
          <p:cNvSpPr txBox="1"/>
          <p:nvPr/>
        </p:nvSpPr>
        <p:spPr>
          <a:xfrm>
            <a:off x="6823330" y="4010436"/>
            <a:ext cx="3449134" cy="1754326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연결될 서버 개수만큼</a:t>
            </a:r>
            <a:endParaRPr lang="en-US" altLang="ko-KR"/>
          </a:p>
          <a:p>
            <a:r>
              <a:rPr lang="en-US" altLang="ko-KR"/>
              <a:t>IP hostname </a:t>
            </a:r>
            <a:r>
              <a:rPr lang="ko-KR" altLang="en-US"/>
              <a:t>의 </a:t>
            </a:r>
            <a:r>
              <a:rPr lang="en-US" altLang="ko-KR"/>
              <a:t>pair</a:t>
            </a:r>
            <a:r>
              <a:rPr lang="ko-KR" altLang="en-US"/>
              <a:t>로 설정한다</a:t>
            </a:r>
            <a:r>
              <a:rPr lang="en-US" altLang="ko-KR"/>
              <a:t>.</a:t>
            </a:r>
            <a:endParaRPr lang="ko-KR" altLang="en-US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474B15-2DD0-4515-A8E3-8E1FC81F9403}"/>
              </a:ext>
            </a:extLst>
          </p:cNvPr>
          <p:cNvSpPr txBox="1"/>
          <p:nvPr/>
        </p:nvSpPr>
        <p:spPr>
          <a:xfrm>
            <a:off x="6823330" y="3591126"/>
            <a:ext cx="3449134" cy="369332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수정 및 추가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27D4C7-4658-491F-88B6-DCFBC63A1387}"/>
              </a:ext>
            </a:extLst>
          </p:cNvPr>
          <p:cNvSpPr/>
          <p:nvPr/>
        </p:nvSpPr>
        <p:spPr>
          <a:xfrm>
            <a:off x="426128" y="3863226"/>
            <a:ext cx="3509632" cy="406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3">
            <a:extLst>
              <a:ext uri="{FF2B5EF4-FFF2-40B4-BE49-F238E27FC236}">
                <a16:creationId xmlns:a16="http://schemas.microsoft.com/office/drawing/2014/main" id="{4B5A2AC5-C1EB-40EC-B52E-96999F398BDA}"/>
              </a:ext>
            </a:extLst>
          </p:cNvPr>
          <p:cNvCxnSpPr>
            <a:cxnSpLocks/>
            <a:stCxn id="10" idx="3"/>
            <a:endCxn id="7" idx="2"/>
          </p:cNvCxnSpPr>
          <p:nvPr/>
        </p:nvCxnSpPr>
        <p:spPr>
          <a:xfrm>
            <a:off x="3935760" y="4066693"/>
            <a:ext cx="4612137" cy="1698069"/>
          </a:xfrm>
          <a:prstGeom prst="bentConnector4">
            <a:avLst>
              <a:gd name="adj1" fmla="val 31304"/>
              <a:gd name="adj2" fmla="val 11346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671760" y="4656733"/>
            <a:ext cx="1723292" cy="9615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accent1"/>
                </a:solidFill>
              </a:rPr>
              <a:t>IP</a:t>
            </a:r>
            <a:r>
              <a:rPr lang="ko-KR" altLang="en-US" sz="1400">
                <a:solidFill>
                  <a:schemeClr val="accent1"/>
                </a:solidFill>
              </a:rPr>
              <a:t>와 </a:t>
            </a:r>
            <a:r>
              <a:rPr lang="en-US" altLang="ko-KR" sz="1400">
                <a:solidFill>
                  <a:schemeClr val="accent1"/>
                </a:solidFill>
              </a:rPr>
              <a:t>hostname</a:t>
            </a:r>
            <a:r>
              <a:rPr lang="ko-KR" altLang="en-US" sz="1400">
                <a:solidFill>
                  <a:schemeClr val="accent1"/>
                </a:solidFill>
              </a:rPr>
              <a:t>은 네트워크 관리자가 </a:t>
            </a:r>
            <a:br>
              <a:rPr lang="en-US" altLang="ko-KR" sz="1400">
                <a:solidFill>
                  <a:schemeClr val="accent1"/>
                </a:solidFill>
              </a:rPr>
            </a:br>
            <a:r>
              <a:rPr lang="ko-KR" altLang="en-US" sz="1400">
                <a:solidFill>
                  <a:schemeClr val="accent1"/>
                </a:solidFill>
              </a:rPr>
              <a:t>할당한 값을 </a:t>
            </a:r>
            <a:br>
              <a:rPr lang="en-US" altLang="ko-KR" sz="1400">
                <a:solidFill>
                  <a:schemeClr val="accent1"/>
                </a:solidFill>
              </a:rPr>
            </a:br>
            <a:r>
              <a:rPr lang="ko-KR" altLang="en-US" sz="1400">
                <a:solidFill>
                  <a:schemeClr val="accent1"/>
                </a:solidFill>
              </a:rPr>
              <a:t>사용한다</a:t>
            </a:r>
            <a:r>
              <a:rPr lang="en-US" altLang="ko-KR" sz="1400">
                <a:solidFill>
                  <a:schemeClr val="accent1"/>
                </a:solidFill>
              </a:rPr>
              <a:t>.</a:t>
            </a:r>
            <a:endParaRPr lang="ko-KR" altLang="en-US" sz="140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74296" y="356785"/>
            <a:ext cx="4267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C00000"/>
                </a:solidFill>
              </a:rPr>
              <a:t>네트워크 관리자와 협의 후 진행한다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08873" y="1831901"/>
            <a:ext cx="3199915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/>
              <a:t>추가지정 시</a:t>
            </a:r>
            <a:endParaRPr lang="en-US" altLang="ko-KR" sz="1400"/>
          </a:p>
          <a:p>
            <a:r>
              <a:rPr lang="ko-KR" altLang="en-US" sz="1400"/>
              <a:t>한칸띄고 다른 별칭</a:t>
            </a:r>
            <a:endParaRPr lang="en-US" altLang="ko-KR" sz="1400"/>
          </a:p>
          <a:p>
            <a:r>
              <a:rPr lang="ko-KR" altLang="en-US" sz="1400"/>
              <a:t>예</a:t>
            </a:r>
            <a:r>
              <a:rPr lang="en-US" altLang="ko-KR" sz="1400"/>
              <a:t>) 192.168.110.111 p-master master</a:t>
            </a: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F6A91-129F-4B3F-90C3-82718AD75DD9}"/>
              </a:ext>
            </a:extLst>
          </p:cNvPr>
          <p:cNvSpPr txBox="1"/>
          <p:nvPr/>
        </p:nvSpPr>
        <p:spPr>
          <a:xfrm>
            <a:off x="7673891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계정</a:t>
            </a:r>
            <a:r>
              <a:rPr lang="en-US" altLang="ko-KR" sz="1000">
                <a:solidFill>
                  <a:schemeClr val="bg1"/>
                </a:solidFill>
              </a:rPr>
              <a:t>(sudo)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35025E-FE63-4FBC-B41D-64C81E019A9A}"/>
              </a:ext>
            </a:extLst>
          </p:cNvPr>
          <p:cNvSpPr txBox="1"/>
          <p:nvPr/>
        </p:nvSpPr>
        <p:spPr>
          <a:xfrm>
            <a:off x="8582553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고정</a:t>
            </a:r>
            <a:r>
              <a:rPr lang="en-US" altLang="ko-KR" sz="1000">
                <a:solidFill>
                  <a:schemeClr val="bg1"/>
                </a:solidFill>
              </a:rPr>
              <a:t>IP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31A1FC-9D53-4C0C-8954-A41AAA58355D}"/>
              </a:ext>
            </a:extLst>
          </p:cNvPr>
          <p:cNvSpPr txBox="1"/>
          <p:nvPr/>
        </p:nvSpPr>
        <p:spPr>
          <a:xfrm>
            <a:off x="9491215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호스트명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3B06ED-7BC5-4A68-87F0-1BC73099B8AF}"/>
              </a:ext>
            </a:extLst>
          </p:cNvPr>
          <p:cNvSpPr txBox="1"/>
          <p:nvPr/>
        </p:nvSpPr>
        <p:spPr>
          <a:xfrm>
            <a:off x="10399877" y="1195993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solidFill>
                  <a:srgbClr val="FFFF00"/>
                </a:solidFill>
              </a:rPr>
              <a:t>연동</a:t>
            </a:r>
            <a:r>
              <a:rPr lang="en-US" altLang="ko-KR" sz="1000" b="1">
                <a:solidFill>
                  <a:srgbClr val="FFFF00"/>
                </a:solidFill>
              </a:rPr>
              <a:t>PC</a:t>
            </a:r>
            <a:endParaRPr lang="ko-KR" altLang="en-US" sz="1000" b="1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596264-8443-42DD-B754-360D7C3B5B78}"/>
              </a:ext>
            </a:extLst>
          </p:cNvPr>
          <p:cNvSpPr txBox="1"/>
          <p:nvPr/>
        </p:nvSpPr>
        <p:spPr>
          <a:xfrm>
            <a:off x="11308540" y="1201359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chemeClr val="bg1"/>
                </a:solidFill>
              </a:rPr>
              <a:t>SE/</a:t>
            </a:r>
            <a:r>
              <a:rPr lang="ko-KR" altLang="en-US" sz="1000">
                <a:solidFill>
                  <a:schemeClr val="bg1"/>
                </a:solidFill>
              </a:rPr>
              <a:t>방화벽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25F4798-3D87-4089-B7D7-EEFEF5C8F4F5}"/>
              </a:ext>
            </a:extLst>
          </p:cNvPr>
          <p:cNvCxnSpPr>
            <a:endCxn id="18" idx="1"/>
          </p:cNvCxnSpPr>
          <p:nvPr/>
        </p:nvCxnSpPr>
        <p:spPr>
          <a:xfrm>
            <a:off x="8327255" y="1316740"/>
            <a:ext cx="2552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EB3A5D0-B59D-4CFD-AC2E-6C7EC1947FE6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9358724" y="1316741"/>
            <a:ext cx="132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3D5CB1F-F6E0-465F-B507-C97A529381D0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10267386" y="1316741"/>
            <a:ext cx="132491" cy="2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688C7B9-485D-489D-B274-A8C0193DADB5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1176048" y="1319104"/>
            <a:ext cx="132492" cy="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518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B8B287A-C1FF-4258-9E39-3BC631D50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9" y="3200427"/>
            <a:ext cx="3893211" cy="17147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4-5. Selinux </a:t>
            </a:r>
            <a:r>
              <a:rPr lang="ko-KR" altLang="en-US" b="1"/>
              <a:t>해제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2800" y="1279770"/>
            <a:ext cx="10566400" cy="1667205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- selinux </a:t>
            </a:r>
            <a:r>
              <a:rPr lang="ko-KR" altLang="en-US"/>
              <a:t>설정</a:t>
            </a:r>
            <a:endParaRPr lang="en-US" altLang="ko-KR"/>
          </a:p>
          <a:p>
            <a:pPr marL="0" indent="0">
              <a:buNone/>
            </a:pPr>
            <a:r>
              <a:rPr lang="ko-KR" altLang="en-US"/>
              <a:t>상태확인</a:t>
            </a:r>
            <a:r>
              <a:rPr lang="en-US" altLang="ko-KR"/>
              <a:t>: sestatus    </a:t>
            </a:r>
          </a:p>
          <a:p>
            <a:pPr marL="0" indent="0">
              <a:buNone/>
            </a:pPr>
            <a:r>
              <a:rPr lang="ko-KR" altLang="en-US"/>
              <a:t>설정변경</a:t>
            </a:r>
            <a:r>
              <a:rPr lang="en-US" altLang="ko-KR"/>
              <a:t>: vi /etc/</a:t>
            </a:r>
            <a:r>
              <a:rPr lang="en-US" altLang="ko-KR" err="1"/>
              <a:t>selinux</a:t>
            </a:r>
            <a:r>
              <a:rPr lang="en-US" altLang="ko-KR"/>
              <a:t>/config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2080" y="776521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</a:t>
            </a:r>
            <a:r>
              <a:rPr lang="en-US" altLang="ko-KR">
                <a:solidFill>
                  <a:schemeClr val="tx2">
                    <a:lumMod val="60000"/>
                    <a:lumOff val="40000"/>
                  </a:schemeClr>
                </a:solidFill>
              </a:rPr>
              <a:t> – 7.3</a:t>
            </a:r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74296" y="356785"/>
            <a:ext cx="4267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C00000"/>
                </a:solidFill>
              </a:rPr>
              <a:t>네트워크 관리자와 협의 후 진행한다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13658" y="347590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reboot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474B15-2DD0-4515-A8E3-8E1FC81F9403}"/>
              </a:ext>
            </a:extLst>
          </p:cNvPr>
          <p:cNvSpPr txBox="1"/>
          <p:nvPr/>
        </p:nvSpPr>
        <p:spPr>
          <a:xfrm>
            <a:off x="5218348" y="2469833"/>
            <a:ext cx="3430579" cy="369332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설정 변경 </a:t>
            </a:r>
            <a:r>
              <a:rPr lang="en-US" altLang="ko-KR"/>
              <a:t>permissive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r>
              <a:rPr lang="en-US" altLang="ko-KR"/>
              <a:t> disable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74B15-2DD0-4515-A8E3-8E1FC81F9403}"/>
              </a:ext>
            </a:extLst>
          </p:cNvPr>
          <p:cNvSpPr txBox="1"/>
          <p:nvPr/>
        </p:nvSpPr>
        <p:spPr>
          <a:xfrm>
            <a:off x="1454157" y="2469833"/>
            <a:ext cx="1211986" cy="369332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상태 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474B15-2DD0-4515-A8E3-8E1FC81F9403}"/>
              </a:ext>
            </a:extLst>
          </p:cNvPr>
          <p:cNvSpPr txBox="1"/>
          <p:nvPr/>
        </p:nvSpPr>
        <p:spPr>
          <a:xfrm>
            <a:off x="10233978" y="2220107"/>
            <a:ext cx="1226907" cy="369332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변경 적용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19001"/>
          <a:stretch/>
        </p:blipFill>
        <p:spPr>
          <a:xfrm>
            <a:off x="4276969" y="2946975"/>
            <a:ext cx="5301691" cy="22026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BF0E49-1A69-43AB-A16D-F9E8517359FF}"/>
              </a:ext>
            </a:extLst>
          </p:cNvPr>
          <p:cNvSpPr/>
          <p:nvPr/>
        </p:nvSpPr>
        <p:spPr>
          <a:xfrm>
            <a:off x="4276969" y="3887514"/>
            <a:ext cx="1397327" cy="192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BF0E49-1A69-43AB-A16D-F9E8517359FF}"/>
              </a:ext>
            </a:extLst>
          </p:cNvPr>
          <p:cNvSpPr/>
          <p:nvPr/>
        </p:nvSpPr>
        <p:spPr>
          <a:xfrm>
            <a:off x="435349" y="3163265"/>
            <a:ext cx="2857663" cy="171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D967B8-F052-4654-A2C5-FFCD1FF5A81D}"/>
              </a:ext>
            </a:extLst>
          </p:cNvPr>
          <p:cNvSpPr/>
          <p:nvPr/>
        </p:nvSpPr>
        <p:spPr>
          <a:xfrm>
            <a:off x="5753100" y="5523601"/>
            <a:ext cx="6096000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ko-KR" sz="1600" i="1" err="1"/>
              <a:t>SELinux</a:t>
            </a:r>
            <a:r>
              <a:rPr lang="en-US" altLang="ko-KR" sz="1600" i="1"/>
              <a:t> </a:t>
            </a:r>
            <a:r>
              <a:rPr lang="ko-KR" altLang="en-US" sz="1600" i="1"/>
              <a:t>설정파일</a:t>
            </a:r>
            <a:endParaRPr lang="en-US" altLang="ko-KR" sz="1600" i="1"/>
          </a:p>
          <a:p>
            <a:r>
              <a:rPr lang="en-US" altLang="ko-KR" sz="1600" b="1" i="1"/>
              <a:t>(</a:t>
            </a:r>
            <a:r>
              <a:rPr lang="ko-KR" altLang="en-US" sz="1600" b="1" i="1">
                <a:hlinkClick r:id="rId4" tooltip="보안 강화 리눅스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보안 강화 리눅스</a:t>
            </a:r>
            <a:r>
              <a:rPr lang="en-US" altLang="ko-KR" sz="1600" b="1" i="1"/>
              <a:t>, Security-Enhanced Linux)</a:t>
            </a:r>
            <a:r>
              <a:rPr lang="ko-KR" altLang="en-US" sz="1600" i="1"/>
              <a:t>는 근래의 리눅스에 도입된 보안 정책을 </a:t>
            </a:r>
            <a:r>
              <a:rPr lang="ko-KR" altLang="en-US" sz="1600" i="1" err="1"/>
              <a:t>강화시켜</a:t>
            </a:r>
            <a:r>
              <a:rPr lang="ko-KR" altLang="en-US" sz="1600" i="1"/>
              <a:t> 접근 권한에 대해 쉽게 제어하지 못하도록 관리하는 보안 모듈입니다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4E36E5-2AE9-4462-9F24-518C4E4CB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26783"/>
            <a:ext cx="5630568" cy="8291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54099F-FB4F-4E60-9368-761FFE41E4CC}"/>
              </a:ext>
            </a:extLst>
          </p:cNvPr>
          <p:cNvSpPr txBox="1"/>
          <p:nvPr/>
        </p:nvSpPr>
        <p:spPr>
          <a:xfrm>
            <a:off x="7673891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계정</a:t>
            </a:r>
            <a:r>
              <a:rPr lang="en-US" altLang="ko-KR" sz="1000">
                <a:solidFill>
                  <a:schemeClr val="bg1"/>
                </a:solidFill>
              </a:rPr>
              <a:t>(sudo)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5C7345-D9D0-44FF-BF9C-CAF560E3A8FF}"/>
              </a:ext>
            </a:extLst>
          </p:cNvPr>
          <p:cNvSpPr txBox="1"/>
          <p:nvPr/>
        </p:nvSpPr>
        <p:spPr>
          <a:xfrm>
            <a:off x="8582553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고정</a:t>
            </a:r>
            <a:r>
              <a:rPr lang="en-US" altLang="ko-KR" sz="1000">
                <a:solidFill>
                  <a:schemeClr val="bg1"/>
                </a:solidFill>
              </a:rPr>
              <a:t>IP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4EAAB9-6C13-496E-A704-07691C74B5F3}"/>
              </a:ext>
            </a:extLst>
          </p:cNvPr>
          <p:cNvSpPr txBox="1"/>
          <p:nvPr/>
        </p:nvSpPr>
        <p:spPr>
          <a:xfrm>
            <a:off x="9491215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호스트명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7F1F1A-AC36-489F-A07F-3EFAF0F2D3EE}"/>
              </a:ext>
            </a:extLst>
          </p:cNvPr>
          <p:cNvSpPr txBox="1"/>
          <p:nvPr/>
        </p:nvSpPr>
        <p:spPr>
          <a:xfrm>
            <a:off x="10399877" y="1195993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연동</a:t>
            </a:r>
            <a:r>
              <a:rPr lang="en-US" altLang="ko-KR" sz="1000">
                <a:solidFill>
                  <a:schemeClr val="bg1"/>
                </a:solidFill>
              </a:rPr>
              <a:t>PC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B2F9F4-691D-466F-AA65-BA4BCF6E0665}"/>
              </a:ext>
            </a:extLst>
          </p:cNvPr>
          <p:cNvSpPr txBox="1"/>
          <p:nvPr/>
        </p:nvSpPr>
        <p:spPr>
          <a:xfrm>
            <a:off x="11308540" y="1201359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solidFill>
                  <a:srgbClr val="FFFF00"/>
                </a:solidFill>
              </a:rPr>
              <a:t>SE/</a:t>
            </a:r>
            <a:r>
              <a:rPr lang="ko-KR" altLang="en-US" sz="1000" b="1">
                <a:solidFill>
                  <a:srgbClr val="FFFF00"/>
                </a:solidFill>
              </a:rPr>
              <a:t>방화벽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A9646C7-6570-4BE3-8196-9A7259CF12BB}"/>
              </a:ext>
            </a:extLst>
          </p:cNvPr>
          <p:cNvCxnSpPr>
            <a:endCxn id="21" idx="1"/>
          </p:cNvCxnSpPr>
          <p:nvPr/>
        </p:nvCxnSpPr>
        <p:spPr>
          <a:xfrm>
            <a:off x="8327255" y="1316740"/>
            <a:ext cx="2552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0035410-330F-4D0C-ADA2-8B7CCD4B3A4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9358724" y="1316741"/>
            <a:ext cx="132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721F44B-7B01-4B28-B85D-12E56D04312E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10267386" y="1316741"/>
            <a:ext cx="132491" cy="2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840F216-E34E-4F08-9F4C-FEC4748D80DF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11176048" y="1319104"/>
            <a:ext cx="132492" cy="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402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571" y="2597636"/>
            <a:ext cx="6650858" cy="4200118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/>
              <a:t>4-6. </a:t>
            </a:r>
            <a:r>
              <a:rPr lang="ko-KR" altLang="en-US" b="1"/>
              <a:t>방화벽 해제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02080" y="776521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</a:t>
            </a:r>
            <a:r>
              <a:rPr lang="en-US" altLang="ko-KR">
                <a:solidFill>
                  <a:schemeClr val="tx2">
                    <a:lumMod val="60000"/>
                    <a:lumOff val="40000"/>
                  </a:schemeClr>
                </a:solidFill>
              </a:rPr>
              <a:t> – 7.3</a:t>
            </a:r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74296" y="356785"/>
            <a:ext cx="4267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C00000"/>
                </a:solidFill>
              </a:rPr>
              <a:t>네트워크 관리자와 협의 후 진행한다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B94093-E2BE-4B6E-8651-9EEA492E0A62}"/>
              </a:ext>
            </a:extLst>
          </p:cNvPr>
          <p:cNvSpPr txBox="1"/>
          <p:nvPr/>
        </p:nvSpPr>
        <p:spPr>
          <a:xfrm>
            <a:off x="7673891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계정</a:t>
            </a:r>
            <a:r>
              <a:rPr lang="en-US" altLang="ko-KR" sz="1000">
                <a:solidFill>
                  <a:schemeClr val="bg1"/>
                </a:solidFill>
              </a:rPr>
              <a:t>(sudo)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A48D9-5FBA-4049-A5A5-D4CC2FF25238}"/>
              </a:ext>
            </a:extLst>
          </p:cNvPr>
          <p:cNvSpPr txBox="1"/>
          <p:nvPr/>
        </p:nvSpPr>
        <p:spPr>
          <a:xfrm>
            <a:off x="8582553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고정</a:t>
            </a:r>
            <a:r>
              <a:rPr lang="en-US" altLang="ko-KR" sz="1000">
                <a:solidFill>
                  <a:schemeClr val="bg1"/>
                </a:solidFill>
              </a:rPr>
              <a:t>IP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D1CC84-BAC0-4297-8315-42DF4AE3FA5D}"/>
              </a:ext>
            </a:extLst>
          </p:cNvPr>
          <p:cNvSpPr txBox="1"/>
          <p:nvPr/>
        </p:nvSpPr>
        <p:spPr>
          <a:xfrm>
            <a:off x="9491215" y="1193630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호스트명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B1D81E-D2BE-4789-B9A7-D7C12E9E814F}"/>
              </a:ext>
            </a:extLst>
          </p:cNvPr>
          <p:cNvSpPr txBox="1"/>
          <p:nvPr/>
        </p:nvSpPr>
        <p:spPr>
          <a:xfrm>
            <a:off x="10399877" y="1195993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연동</a:t>
            </a:r>
            <a:r>
              <a:rPr lang="en-US" altLang="ko-KR" sz="1000">
                <a:solidFill>
                  <a:schemeClr val="bg1"/>
                </a:solidFill>
              </a:rPr>
              <a:t>PC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247CE-B363-45A6-954B-E412EAD8F941}"/>
              </a:ext>
            </a:extLst>
          </p:cNvPr>
          <p:cNvSpPr txBox="1"/>
          <p:nvPr/>
        </p:nvSpPr>
        <p:spPr>
          <a:xfrm>
            <a:off x="11308540" y="1201359"/>
            <a:ext cx="776171" cy="2462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solidFill>
                  <a:srgbClr val="FFFF00"/>
                </a:solidFill>
              </a:rPr>
              <a:t>SE/</a:t>
            </a:r>
            <a:r>
              <a:rPr lang="ko-KR" altLang="en-US" sz="1000" b="1">
                <a:solidFill>
                  <a:srgbClr val="FFFF00"/>
                </a:solidFill>
              </a:rPr>
              <a:t>방화벽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D2509F4-7803-4327-93DE-D6320E5BEA8D}"/>
              </a:ext>
            </a:extLst>
          </p:cNvPr>
          <p:cNvCxnSpPr>
            <a:endCxn id="7" idx="1"/>
          </p:cNvCxnSpPr>
          <p:nvPr/>
        </p:nvCxnSpPr>
        <p:spPr>
          <a:xfrm>
            <a:off x="8327255" y="1316740"/>
            <a:ext cx="2552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04D502F-7791-4D2B-B662-5DFC4549D47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9358724" y="1316741"/>
            <a:ext cx="132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2E6F416-6FE6-41F3-991A-5AF34F056B7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10267386" y="1316741"/>
            <a:ext cx="132491" cy="2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682F3E-F3FF-4C68-AC5A-AAAB0A3A01B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11176048" y="1319104"/>
            <a:ext cx="132492" cy="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18AB96B-4319-47F2-A67B-BA1F1FA49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279770"/>
            <a:ext cx="10115612" cy="1062825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- </a:t>
            </a:r>
            <a:r>
              <a:rPr lang="ko-KR" altLang="en-US"/>
              <a:t>방화벽 해제</a:t>
            </a:r>
            <a:br>
              <a:rPr lang="en-US" altLang="ko-KR"/>
            </a:br>
            <a:r>
              <a:rPr lang="en-US" altLang="ko-KR"/>
              <a:t>   * </a:t>
            </a:r>
            <a:r>
              <a:rPr lang="ko-KR" altLang="en-US"/>
              <a:t>방화벽 기능정지</a:t>
            </a:r>
            <a:r>
              <a:rPr lang="en-US" altLang="ko-KR"/>
              <a:t>: systemctl stop firewalld</a:t>
            </a:r>
            <a:br>
              <a:rPr lang="en-US" altLang="ko-KR"/>
            </a:br>
            <a:r>
              <a:rPr lang="en-US" altLang="ko-KR"/>
              <a:t>   * </a:t>
            </a:r>
            <a:r>
              <a:rPr lang="ko-KR" altLang="en-US"/>
              <a:t>방화벽 기능해제</a:t>
            </a:r>
            <a:r>
              <a:rPr lang="en-US" altLang="ko-KR"/>
              <a:t>: systemctl disable firewalld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797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3. Linux </a:t>
            </a:r>
            <a:r>
              <a:rPr lang="ko-KR" altLang="en-US" b="1"/>
              <a:t>설치초기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2080" y="776521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</a:t>
            </a:r>
            <a:r>
              <a:rPr lang="en-US" altLang="ko-KR">
                <a:solidFill>
                  <a:schemeClr val="tx2">
                    <a:lumMod val="60000"/>
                    <a:lumOff val="40000"/>
                  </a:schemeClr>
                </a:solidFill>
              </a:rPr>
              <a:t> – 7.3</a:t>
            </a:r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74296" y="356785"/>
            <a:ext cx="4267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C00000"/>
                </a:solidFill>
              </a:rPr>
              <a:t>네트워크 관리자와 협의 후 진행한다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E3C81B-228E-4527-AD75-C5DC271C6B7B}"/>
              </a:ext>
            </a:extLst>
          </p:cNvPr>
          <p:cNvSpPr txBox="1"/>
          <p:nvPr/>
        </p:nvSpPr>
        <p:spPr>
          <a:xfrm>
            <a:off x="0" y="0"/>
            <a:ext cx="12192000" cy="1875099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4400">
                <a:solidFill>
                  <a:schemeClr val="bg1"/>
                </a:solidFill>
              </a:rPr>
              <a:t>설정 후 </a:t>
            </a:r>
            <a:r>
              <a:rPr lang="en-US" altLang="ko-KR" sz="4400">
                <a:solidFill>
                  <a:schemeClr val="bg1"/>
                </a:solidFill>
              </a:rPr>
              <a:t>putty </a:t>
            </a:r>
            <a:r>
              <a:rPr lang="ko-KR" altLang="en-US" sz="4400">
                <a:solidFill>
                  <a:schemeClr val="bg1"/>
                </a:solidFill>
              </a:rPr>
              <a:t>로</a:t>
            </a:r>
            <a:endParaRPr lang="en-US" altLang="ko-KR" sz="4400">
              <a:solidFill>
                <a:schemeClr val="bg1"/>
              </a:solidFill>
            </a:endParaRPr>
          </a:p>
          <a:p>
            <a:pPr algn="ctr"/>
            <a:r>
              <a:rPr lang="ko-KR" altLang="en-US" sz="4400">
                <a:solidFill>
                  <a:schemeClr val="bg1"/>
                </a:solidFill>
              </a:rPr>
              <a:t>접속 하세요</a:t>
            </a:r>
            <a:r>
              <a:rPr lang="en-US" altLang="ko-KR" sz="440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E9DC1C-3930-401B-9594-BAA60D19E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645" y="2125449"/>
            <a:ext cx="4962918" cy="44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31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제목 1"/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/>
              <a:t>5. </a:t>
            </a:r>
            <a:r>
              <a:rPr lang="ko-KR" altLang="en-US" b="1"/>
              <a:t>아나콘다 설치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AA432-8862-4A56-90C2-365C034599FB}"/>
              </a:ext>
            </a:extLst>
          </p:cNvPr>
          <p:cNvSpPr txBox="1"/>
          <p:nvPr/>
        </p:nvSpPr>
        <p:spPr>
          <a:xfrm>
            <a:off x="2021770" y="1454832"/>
            <a:ext cx="880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 서버에 리눅스 </a:t>
            </a:r>
            <a:r>
              <a:rPr lang="en-US" altLang="ko-KR" sz="2800"/>
              <a:t>OS </a:t>
            </a:r>
            <a:r>
              <a:rPr lang="ko-KR" altLang="en-US" sz="2800"/>
              <a:t>설치 이후 </a:t>
            </a:r>
            <a:r>
              <a:rPr lang="en-US" altLang="ko-KR" sz="2800"/>
              <a:t>(CentOS 7.3)</a:t>
            </a:r>
            <a:endParaRPr lang="ko-KR" altLang="en-US" sz="28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09ABC4A-CD7B-4AA8-A35A-4B7965AD27FF}"/>
              </a:ext>
            </a:extLst>
          </p:cNvPr>
          <p:cNvSpPr txBox="1"/>
          <p:nvPr/>
        </p:nvSpPr>
        <p:spPr>
          <a:xfrm>
            <a:off x="1255337" y="3067858"/>
            <a:ext cx="3590040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2. </a:t>
            </a:r>
            <a:r>
              <a:rPr lang="ko-KR" altLang="en-US">
                <a:solidFill>
                  <a:schemeClr val="bg1"/>
                </a:solidFill>
              </a:rPr>
              <a:t>아나콘다 설치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7BF240A-0DB6-4007-9D7A-CA06811A7F9F}"/>
              </a:ext>
            </a:extLst>
          </p:cNvPr>
          <p:cNvSpPr txBox="1"/>
          <p:nvPr/>
        </p:nvSpPr>
        <p:spPr>
          <a:xfrm>
            <a:off x="1255337" y="3797427"/>
            <a:ext cx="3590040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3. Jupyter lab </a:t>
            </a:r>
            <a:r>
              <a:rPr lang="ko-KR" altLang="en-US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0B06739-FA55-47ED-9D28-36688434E14E}"/>
              </a:ext>
            </a:extLst>
          </p:cNvPr>
          <p:cNvSpPr txBox="1"/>
          <p:nvPr/>
        </p:nvSpPr>
        <p:spPr>
          <a:xfrm>
            <a:off x="1255336" y="4526996"/>
            <a:ext cx="3590040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4. Jupyter lab </a:t>
            </a:r>
            <a:r>
              <a:rPr lang="ko-KR" altLang="en-US">
                <a:solidFill>
                  <a:schemeClr val="bg1"/>
                </a:solidFill>
              </a:rPr>
              <a:t>실행 및 보안설정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BEFEFCC-AD39-49D2-89C1-A7CE9118E64D}"/>
              </a:ext>
            </a:extLst>
          </p:cNvPr>
          <p:cNvSpPr txBox="1"/>
          <p:nvPr/>
        </p:nvSpPr>
        <p:spPr>
          <a:xfrm>
            <a:off x="1255335" y="5256565"/>
            <a:ext cx="3590040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5. </a:t>
            </a:r>
            <a:r>
              <a:rPr lang="ko-KR" altLang="en-US">
                <a:solidFill>
                  <a:schemeClr val="bg1"/>
                </a:solidFill>
              </a:rPr>
              <a:t>개발환경 구축 완료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0F47C-C3E8-46A4-A665-02119240035B}"/>
              </a:ext>
            </a:extLst>
          </p:cNvPr>
          <p:cNvSpPr txBox="1"/>
          <p:nvPr/>
        </p:nvSpPr>
        <p:spPr>
          <a:xfrm>
            <a:off x="1255334" y="2338289"/>
            <a:ext cx="3590041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1. </a:t>
            </a:r>
            <a:r>
              <a:rPr lang="ko-KR" altLang="en-US">
                <a:solidFill>
                  <a:schemeClr val="bg1"/>
                </a:solidFill>
              </a:rPr>
              <a:t>아나콘다 설치파일 다운로드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3B7F08-170A-4097-8731-ADC48DDCC314}"/>
              </a:ext>
            </a:extLst>
          </p:cNvPr>
          <p:cNvSpPr txBox="1"/>
          <p:nvPr/>
        </p:nvSpPr>
        <p:spPr>
          <a:xfrm>
            <a:off x="5178455" y="3067858"/>
            <a:ext cx="609600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라이센스 동의</a:t>
            </a:r>
            <a:r>
              <a:rPr lang="en-US" altLang="ko-KR"/>
              <a:t>, </a:t>
            </a:r>
            <a:r>
              <a:rPr lang="ko-KR" altLang="en-US"/>
              <a:t>환경변수 자동 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70A5C-732F-4BA3-9242-46981FBA2B33}"/>
              </a:ext>
            </a:extLst>
          </p:cNvPr>
          <p:cNvSpPr txBox="1"/>
          <p:nvPr/>
        </p:nvSpPr>
        <p:spPr>
          <a:xfrm>
            <a:off x="5178455" y="3797427"/>
            <a:ext cx="609600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/>
              <a:t>IP, </a:t>
            </a:r>
            <a:r>
              <a:rPr lang="ko-KR" altLang="en-US"/>
              <a:t>포트번호</a:t>
            </a:r>
            <a:r>
              <a:rPr lang="en-US" altLang="ko-KR"/>
              <a:t>, </a:t>
            </a:r>
            <a:r>
              <a:rPr lang="ko-KR" altLang="en-US"/>
              <a:t>홈디렉토리 등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3B9C70-7F2B-4C26-8F06-0D7A37A894E7}"/>
              </a:ext>
            </a:extLst>
          </p:cNvPr>
          <p:cNvSpPr txBox="1"/>
          <p:nvPr/>
        </p:nvSpPr>
        <p:spPr>
          <a:xfrm>
            <a:off x="5178454" y="4526996"/>
            <a:ext cx="609600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/>
              <a:t>SHA </a:t>
            </a:r>
            <a:r>
              <a:rPr lang="ko-KR" altLang="en-US"/>
              <a:t>보안 설정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3301E9-1E98-440D-A3A7-9B33CE6688D3}"/>
              </a:ext>
            </a:extLst>
          </p:cNvPr>
          <p:cNvSpPr txBox="1"/>
          <p:nvPr/>
        </p:nvSpPr>
        <p:spPr>
          <a:xfrm>
            <a:off x="5178453" y="5256565"/>
            <a:ext cx="609600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개발환경 구축 완료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3157A0-2410-403C-B8D7-665A731E7512}"/>
              </a:ext>
            </a:extLst>
          </p:cNvPr>
          <p:cNvSpPr txBox="1"/>
          <p:nvPr/>
        </p:nvSpPr>
        <p:spPr>
          <a:xfrm>
            <a:off x="5178453" y="2338289"/>
            <a:ext cx="609600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아나콘다 공식사이트</a:t>
            </a:r>
          </a:p>
        </p:txBody>
      </p:sp>
    </p:spTree>
    <p:extLst>
      <p:ext uri="{BB962C8B-B14F-4D97-AF65-F5344CB8AC3E}">
        <p14:creationId xmlns:p14="http://schemas.microsoft.com/office/powerpoint/2010/main" val="15523053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F0C4CFCA-97E8-4132-98DF-49EF3B93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/>
              <a:t>5-1. </a:t>
            </a:r>
            <a:r>
              <a:rPr lang="ko-KR" altLang="en-US" b="1"/>
              <a:t>아나콘다 설치파일 다운로드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6B8FDB6-9141-4766-82BE-4D5C8726C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279771"/>
            <a:ext cx="10566400" cy="426482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- </a:t>
            </a:r>
            <a:r>
              <a:rPr lang="ko-KR" altLang="en-US"/>
              <a:t>아나콘다 다운로드 사이트 접속 및 링크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B29C72-DAED-496D-8493-1507D4C5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772793"/>
            <a:ext cx="118586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45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F0C4CFCA-97E8-4132-98DF-49EF3B93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/>
              <a:t>5-1. </a:t>
            </a:r>
            <a:r>
              <a:rPr lang="ko-KR" altLang="en-US" b="1"/>
              <a:t>아나콘다 설치파일 다운로드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6B8FDB6-9141-4766-82BE-4D5C8726C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279770"/>
            <a:ext cx="10566400" cy="3103693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- </a:t>
            </a:r>
            <a:r>
              <a:rPr lang="ko-KR" altLang="en-US"/>
              <a:t>생성한 계정으로 접속 후 홈디렉토리에 파일 다운로드</a:t>
            </a:r>
            <a:br>
              <a:rPr lang="en-US" altLang="ko-KR"/>
            </a:br>
            <a:r>
              <a:rPr lang="en-US" altLang="ko-KR"/>
              <a:t>   * su - pydata</a:t>
            </a:r>
            <a:br>
              <a:rPr lang="en-US" altLang="ko-KR"/>
            </a:br>
            <a:r>
              <a:rPr lang="en-US" altLang="ko-KR"/>
              <a:t>   * cd /home/pydata</a:t>
            </a:r>
            <a:br>
              <a:rPr lang="en-US" altLang="ko-KR"/>
            </a:br>
            <a:r>
              <a:rPr lang="en-US" altLang="ko-KR"/>
              <a:t>   * wget </a:t>
            </a:r>
            <a:r>
              <a:rPr lang="ko-KR" altLang="en-US"/>
              <a:t>다운로드 링크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E03BE9-6452-4C15-8B6E-5425A619B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46" y="2791275"/>
            <a:ext cx="111442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5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C3C897-F83E-40F1-96D4-C631BF4B2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93" y="1982818"/>
            <a:ext cx="8356507" cy="2892363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F0C4CFCA-97E8-4132-98DF-49EF3B93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/>
              <a:t>5-2. </a:t>
            </a:r>
            <a:r>
              <a:rPr lang="ko-KR" altLang="en-US" b="1"/>
              <a:t>아나콘다 설치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6B8FDB6-9141-4766-82BE-4D5C8726C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279770"/>
            <a:ext cx="10566400" cy="3103693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- </a:t>
            </a:r>
            <a:r>
              <a:rPr lang="ko-KR" altLang="en-US"/>
              <a:t>설치파일 실행 및 라이센스 동의 </a:t>
            </a:r>
            <a:r>
              <a:rPr lang="en-US" altLang="ko-KR"/>
              <a:t>(200</a:t>
            </a:r>
            <a:r>
              <a:rPr lang="ko-KR" altLang="en-US"/>
              <a:t>번 정도 엔터 쳐야함</a:t>
            </a:r>
            <a:r>
              <a:rPr lang="en-US" altLang="ko-KR"/>
              <a:t>)</a:t>
            </a:r>
            <a:br>
              <a:rPr lang="en-US" altLang="ko-KR"/>
            </a:br>
            <a:r>
              <a:rPr lang="en-US" altLang="ko-KR"/>
              <a:t>   * bash Anaconda3-2020.02-Linux-x86_64.sh</a:t>
            </a: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A9D38C79-8CF2-49AE-888F-08351B4841F4}"/>
              </a:ext>
            </a:extLst>
          </p:cNvPr>
          <p:cNvSpPr/>
          <p:nvPr/>
        </p:nvSpPr>
        <p:spPr>
          <a:xfrm>
            <a:off x="2322095" y="5522659"/>
            <a:ext cx="2250189" cy="381442"/>
          </a:xfrm>
          <a:prstGeom prst="wedgeRectCallout">
            <a:avLst>
              <a:gd name="adj1" fmla="val 7220"/>
              <a:gd name="adj2" fmla="val -1148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엔터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53C2AD01-5A9C-448D-B42E-9DCD3D839229}"/>
              </a:ext>
            </a:extLst>
          </p:cNvPr>
          <p:cNvSpPr/>
          <p:nvPr/>
        </p:nvSpPr>
        <p:spPr>
          <a:xfrm>
            <a:off x="9490617" y="3103693"/>
            <a:ext cx="2250189" cy="381442"/>
          </a:xfrm>
          <a:prstGeom prst="wedgeRectCallout">
            <a:avLst>
              <a:gd name="adj1" fmla="val 17605"/>
              <a:gd name="adj2" fmla="val 1195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라이센스 동의 </a:t>
            </a:r>
            <a:r>
              <a:rPr lang="en-US" altLang="ko-KR" sz="1400"/>
              <a:t>yes</a:t>
            </a:r>
            <a:endParaRPr lang="ko-KR" altLang="en-US" sz="1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71A31E2-C253-44D8-9D74-95976EFBB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435" y="3656779"/>
            <a:ext cx="6080272" cy="310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17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F0C4CFCA-97E8-4132-98DF-49EF3B93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 dirty="0"/>
              <a:t>5-2. </a:t>
            </a:r>
            <a:r>
              <a:rPr lang="ko-KR" altLang="en-US" b="1" dirty="0"/>
              <a:t>아나콘다 설치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6B8FDB6-9141-4766-82BE-4D5C8726C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279770"/>
            <a:ext cx="10566400" cy="310369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설치 위치 및 환경변수 등록여부 </a:t>
            </a:r>
            <a:r>
              <a:rPr lang="en-US" altLang="ko-KR" dirty="0"/>
              <a:t>yes</a:t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067050-C7BA-40CA-8838-6323536D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571" y="3682064"/>
            <a:ext cx="5231689" cy="2917987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3FC85BC6-91CF-4B74-AD58-2B50C8487964}"/>
              </a:ext>
            </a:extLst>
          </p:cNvPr>
          <p:cNvSpPr/>
          <p:nvPr/>
        </p:nvSpPr>
        <p:spPr>
          <a:xfrm>
            <a:off x="2058279" y="2913641"/>
            <a:ext cx="2872309" cy="381442"/>
          </a:xfrm>
          <a:prstGeom prst="wedgeRectCallout">
            <a:avLst>
              <a:gd name="adj1" fmla="val 17605"/>
              <a:gd name="adj2" fmla="val 1195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사용자 폴더에 설치 </a:t>
            </a:r>
            <a:r>
              <a:rPr lang="en-US" altLang="ko-KR" sz="1400" dirty="0"/>
              <a:t>-&gt; ENTER</a:t>
            </a:r>
            <a:endParaRPr lang="ko-KR" altLang="en-US" sz="1400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0DE18063-F222-435C-8690-A84F6428E3C9}"/>
              </a:ext>
            </a:extLst>
          </p:cNvPr>
          <p:cNvSpPr/>
          <p:nvPr/>
        </p:nvSpPr>
        <p:spPr>
          <a:xfrm>
            <a:off x="8151322" y="2913641"/>
            <a:ext cx="2250189" cy="381442"/>
          </a:xfrm>
          <a:prstGeom prst="wedgeRectCallout">
            <a:avLst>
              <a:gd name="adj1" fmla="val 17605"/>
              <a:gd name="adj2" fmla="val 1195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환경 변수 등록</a:t>
            </a:r>
            <a:r>
              <a:rPr lang="en-US" altLang="ko-KR" sz="1400"/>
              <a:t>? yes</a:t>
            </a:r>
            <a:endParaRPr lang="ko-KR" altLang="en-US" sz="1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690F18-C127-4395-94A2-BC408834C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96" y="4022751"/>
            <a:ext cx="5599142" cy="223661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1B0FFD8-F305-403E-9583-FCBE2F70EA41}"/>
              </a:ext>
            </a:extLst>
          </p:cNvPr>
          <p:cNvSpPr/>
          <p:nvPr/>
        </p:nvSpPr>
        <p:spPr>
          <a:xfrm>
            <a:off x="135172" y="4603805"/>
            <a:ext cx="6079092" cy="507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132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F0C4CFCA-97E8-4132-98DF-49EF3B93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/>
              <a:t>5-2. </a:t>
            </a:r>
            <a:r>
              <a:rPr lang="ko-KR" altLang="en-US" b="1"/>
              <a:t>아나콘다 설치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6B8FDB6-9141-4766-82BE-4D5C8726C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279770"/>
            <a:ext cx="10566400" cy="3103693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- </a:t>
            </a:r>
            <a:r>
              <a:rPr lang="ko-KR" altLang="en-US"/>
              <a:t>환경변수 자동 설정 했지만</a:t>
            </a:r>
            <a:br>
              <a:rPr lang="en-US" altLang="ko-KR"/>
            </a:br>
            <a:r>
              <a:rPr lang="en-US" altLang="ko-KR"/>
              <a:t>   * </a:t>
            </a:r>
            <a:r>
              <a:rPr lang="ko-KR" altLang="en-US"/>
              <a:t>등록된 변수 확인 </a:t>
            </a:r>
            <a:r>
              <a:rPr lang="en-US" altLang="ko-KR"/>
              <a:t>: vi .bashrc</a:t>
            </a:r>
            <a:br>
              <a:rPr lang="en-US" altLang="ko-KR"/>
            </a:br>
            <a:r>
              <a:rPr lang="en-US" altLang="ko-KR"/>
              <a:t>   * </a:t>
            </a:r>
            <a:r>
              <a:rPr lang="ko-KR" altLang="en-US"/>
              <a:t>환경변수 활성화 </a:t>
            </a:r>
            <a:r>
              <a:rPr lang="en-US" altLang="ko-KR"/>
              <a:t>: source .bashrc</a:t>
            </a:r>
            <a:br>
              <a:rPr lang="en-US" altLang="ko-KR"/>
            </a:br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D1D584-86CF-409D-B874-D14BEE077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193" y="2831616"/>
            <a:ext cx="6307886" cy="36031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0A1A531-C406-4559-BAE9-5EA8C8DB8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919" y="1444612"/>
            <a:ext cx="5709281" cy="111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51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099661"/>
            <a:ext cx="12192000" cy="76944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/>
                </a:solidFill>
              </a:rPr>
              <a:t>준비항목</a:t>
            </a:r>
          </a:p>
        </p:txBody>
      </p:sp>
    </p:spTree>
    <p:extLst>
      <p:ext uri="{BB962C8B-B14F-4D97-AF65-F5344CB8AC3E}">
        <p14:creationId xmlns:p14="http://schemas.microsoft.com/office/powerpoint/2010/main" val="26075631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F0C4CFCA-97E8-4132-98DF-49EF3B93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/>
              <a:t>5-2. </a:t>
            </a:r>
            <a:r>
              <a:rPr lang="ko-KR" altLang="en-US" b="1"/>
              <a:t>아나콘다 설치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6B8FDB6-9141-4766-82BE-4D5C8726C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279770"/>
            <a:ext cx="10566400" cy="3103693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- jupyter</a:t>
            </a:r>
            <a:r>
              <a:rPr lang="ko-KR" altLang="en-US"/>
              <a:t> </a:t>
            </a:r>
            <a:r>
              <a:rPr lang="en-US" altLang="ko-KR"/>
              <a:t>lab</a:t>
            </a:r>
            <a:r>
              <a:rPr lang="ko-KR" altLang="en-US"/>
              <a:t> 설정</a:t>
            </a:r>
            <a:br>
              <a:rPr lang="en-US" altLang="ko-KR"/>
            </a:br>
            <a:r>
              <a:rPr lang="en-US" altLang="ko-KR"/>
              <a:t>   * jupyter lab --generate-config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11B879-C537-46E3-8BFB-F3BEBF06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73" y="2664683"/>
            <a:ext cx="10442713" cy="24092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2957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F0C4CFCA-97E8-4132-98DF-49EF3B93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/>
              <a:t>5-3. jupyter lab </a:t>
            </a:r>
            <a:r>
              <a:rPr lang="ko-KR" altLang="en-US" b="1"/>
              <a:t>설정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6B8FDB6-9141-4766-82BE-4D5C8726C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441693"/>
            <a:ext cx="10566400" cy="310369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vi  /home/pydata/.jupyter/jupyter_lab_config.py</a:t>
            </a:r>
          </a:p>
          <a:p>
            <a:pPr marL="0" indent="0">
              <a:buNone/>
            </a:pPr>
            <a:r>
              <a:rPr lang="en-US" altLang="ko-KR" dirty="0"/>
              <a:t> vi ~/.jupyter/jupyter_lab_config.py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외부접속 허용 </a:t>
            </a:r>
            <a:r>
              <a:rPr lang="en-US" altLang="ko-KR" dirty="0"/>
              <a:t>(</a:t>
            </a:r>
            <a:r>
              <a:rPr lang="ko-KR" altLang="en-US" dirty="0"/>
              <a:t>기존 로컬 에서만 접속 가능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* 127.0.0.1 -&gt; 0.0.0.0 (</a:t>
            </a:r>
            <a:r>
              <a:rPr lang="ko-KR" altLang="en-US" dirty="0"/>
              <a:t>외부허용</a:t>
            </a:r>
            <a:r>
              <a:rPr lang="en-US" altLang="ko-KR" dirty="0"/>
              <a:t>) </a:t>
            </a:r>
            <a:r>
              <a:rPr lang="ko-KR" altLang="en-US" dirty="0"/>
              <a:t>또는 서버 </a:t>
            </a:r>
            <a:r>
              <a:rPr lang="en-US" altLang="ko-KR" dirty="0"/>
              <a:t>IP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D90A85-5216-4305-A91F-315378AF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878" y="3101171"/>
            <a:ext cx="5075322" cy="28884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489EE0-D8C4-4DB2-B702-C8AC92E92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73" y="3101171"/>
            <a:ext cx="5078606" cy="2888430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A54C69E4-1BFE-4078-98AB-D13E0139C551}"/>
              </a:ext>
            </a:extLst>
          </p:cNvPr>
          <p:cNvSpPr/>
          <p:nvPr/>
        </p:nvSpPr>
        <p:spPr>
          <a:xfrm>
            <a:off x="6950675" y="2289972"/>
            <a:ext cx="2250189" cy="381442"/>
          </a:xfrm>
          <a:prstGeom prst="wedgeRectCallout">
            <a:avLst>
              <a:gd name="adj1" fmla="val 17605"/>
              <a:gd name="adj2" fmla="val 1195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앞에 띄어쓰기 없어야 함</a:t>
            </a:r>
          </a:p>
        </p:txBody>
      </p:sp>
    </p:spTree>
    <p:extLst>
      <p:ext uri="{BB962C8B-B14F-4D97-AF65-F5344CB8AC3E}">
        <p14:creationId xmlns:p14="http://schemas.microsoft.com/office/powerpoint/2010/main" val="22545924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F0C4CFCA-97E8-4132-98DF-49EF3B93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/>
              <a:t>5-3. jupyter lab </a:t>
            </a:r>
            <a:r>
              <a:rPr lang="ko-KR" altLang="en-US" b="1"/>
              <a:t>설정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6B8FDB6-9141-4766-82BE-4D5C8726C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279770"/>
            <a:ext cx="10566400" cy="3103693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- </a:t>
            </a:r>
            <a:r>
              <a:rPr lang="ko-KR" altLang="en-US"/>
              <a:t>포트 변경 </a:t>
            </a:r>
            <a:r>
              <a:rPr lang="en-US" altLang="ko-KR"/>
              <a:t>(</a:t>
            </a:r>
            <a:r>
              <a:rPr lang="ko-KR" altLang="en-US"/>
              <a:t>필요 시</a:t>
            </a:r>
            <a:r>
              <a:rPr lang="en-US" altLang="ko-KR"/>
              <a:t>)</a:t>
            </a:r>
            <a:br>
              <a:rPr lang="en-US" altLang="ko-KR"/>
            </a:br>
            <a:r>
              <a:rPr lang="en-US" altLang="ko-KR"/>
              <a:t>   * </a:t>
            </a:r>
            <a:r>
              <a:rPr lang="ko-KR" altLang="en-US"/>
              <a:t>기본포트</a:t>
            </a:r>
            <a:r>
              <a:rPr lang="en-US" altLang="ko-KR"/>
              <a:t>:8888</a:t>
            </a:r>
            <a:r>
              <a:rPr lang="ko-KR" altLang="en-US"/>
              <a:t> 타 서비스와 충돌 시 변경 가능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FE84EC-CA7C-421B-A89A-98EC677BB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39" y="2626641"/>
            <a:ext cx="5457092" cy="31929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BE124A-0BD6-47F5-9ACA-FBE7814B1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68" y="2626641"/>
            <a:ext cx="5613993" cy="31929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18351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F0C4CFCA-97E8-4132-98DF-49EF3B93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/>
              <a:t>5-3. jupyter lab </a:t>
            </a:r>
            <a:r>
              <a:rPr lang="ko-KR" altLang="en-US" b="1"/>
              <a:t>설정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6B8FDB6-9141-4766-82BE-4D5C8726C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279770"/>
            <a:ext cx="10566400" cy="3103693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- </a:t>
            </a:r>
            <a:r>
              <a:rPr lang="ko-KR" altLang="en-US"/>
              <a:t>초기 디렉토리 설정</a:t>
            </a:r>
            <a:br>
              <a:rPr lang="en-US" altLang="ko-KR"/>
            </a:br>
            <a:r>
              <a:rPr lang="en-US" altLang="ko-KR"/>
              <a:t>   * </a:t>
            </a:r>
            <a:r>
              <a:rPr lang="ko-KR" altLang="en-US"/>
              <a:t>기본</a:t>
            </a:r>
            <a:r>
              <a:rPr lang="en-US" altLang="ko-KR"/>
              <a:t> .jupyter -&gt; </a:t>
            </a:r>
            <a:r>
              <a:rPr lang="ko-KR" altLang="en-US"/>
              <a:t>원하는 관리 디렉토리로 변경</a:t>
            </a:r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218133-0E30-4DCD-9034-D2BB5CB49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85" y="2918129"/>
            <a:ext cx="5077085" cy="28875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3C2B18-047F-4CF1-B0A2-BF811D93B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631" y="2863862"/>
            <a:ext cx="5172499" cy="294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162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F0C4CFCA-97E8-4132-98DF-49EF3B93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/>
              <a:t>5-3. jupyter lab </a:t>
            </a:r>
            <a:r>
              <a:rPr lang="ko-KR" altLang="en-US" b="1"/>
              <a:t>설정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6B8FDB6-9141-4766-82BE-4D5C8726C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279770"/>
            <a:ext cx="10566400" cy="3103693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- </a:t>
            </a:r>
            <a:r>
              <a:rPr lang="ko-KR" altLang="en-US"/>
              <a:t>브라우저 속성 설정</a:t>
            </a:r>
            <a:r>
              <a:rPr lang="en-US" altLang="ko-KR"/>
              <a:t>: open_browser</a:t>
            </a:r>
            <a:br>
              <a:rPr lang="en-US" altLang="ko-KR"/>
            </a:br>
            <a:r>
              <a:rPr lang="en-US" altLang="ko-KR"/>
              <a:t>   * False</a:t>
            </a:r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CAEAA4-5C37-4CB7-965D-3AE25BDA1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74" y="2969568"/>
            <a:ext cx="5573823" cy="31700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5E286A-07BB-43E5-AC42-2F1DCC0A4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967" y="2969568"/>
            <a:ext cx="5767377" cy="31700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60417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F0C4CFCA-97E8-4132-98DF-49EF3B93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/>
              <a:t>5-4. jupyter lab </a:t>
            </a:r>
            <a:r>
              <a:rPr lang="ko-KR" altLang="en-US" b="1"/>
              <a:t>실행 및 보안설정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6B8FDB6-9141-4766-82BE-4D5C8726C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279770"/>
            <a:ext cx="10566400" cy="3103693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- </a:t>
            </a:r>
            <a:r>
              <a:rPr lang="ko-KR" altLang="en-US"/>
              <a:t>외부에서 실행한 서버 접속 주소로 들어간다 </a:t>
            </a:r>
            <a:r>
              <a:rPr lang="en-US" altLang="ko-KR"/>
              <a:t>(token </a:t>
            </a:r>
            <a:r>
              <a:rPr lang="ko-KR" altLang="en-US"/>
              <a:t>포함</a:t>
            </a:r>
            <a:r>
              <a:rPr lang="en-US" altLang="ko-KR"/>
              <a:t>)</a:t>
            </a:r>
            <a:br>
              <a:rPr lang="en-US" altLang="ko-KR"/>
            </a:br>
            <a:r>
              <a:rPr lang="en-US" altLang="ko-KR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258284-237D-4661-B075-1633E7874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319" y="2555239"/>
            <a:ext cx="6749362" cy="419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853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F0C4CFCA-97E8-4132-98DF-49EF3B93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/>
              <a:t>5-4. jupyter lab </a:t>
            </a:r>
            <a:r>
              <a:rPr lang="ko-KR" altLang="en-US" b="1"/>
              <a:t>실행 및 보안설정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6B8FDB6-9141-4766-82BE-4D5C8726C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279770"/>
            <a:ext cx="10566400" cy="310369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보안설정 </a:t>
            </a:r>
            <a:r>
              <a:rPr lang="en-US" altLang="ko-KR" dirty="0"/>
              <a:t>(*</a:t>
            </a:r>
            <a:r>
              <a:rPr lang="ko-KR" altLang="en-US" dirty="0"/>
              <a:t>개별서버에서 생성한 부분이기 때문에 모두 다른 값임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9C63F-E1E5-4950-A0E5-9982AB34DDAD}"/>
              </a:ext>
            </a:extLst>
          </p:cNvPr>
          <p:cNvSpPr txBox="1"/>
          <p:nvPr/>
        </p:nvSpPr>
        <p:spPr>
          <a:xfrm>
            <a:off x="1078005" y="5750423"/>
            <a:ext cx="9706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'sha1:0658b5c913fb:bf554e0d8a6b5cd8c903b6cd3806eb58c40974d0'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42F910-441C-4E59-B66E-FC30D8092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05" y="2050443"/>
            <a:ext cx="9860707" cy="303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534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F0C4CFCA-97E8-4132-98DF-49EF3B93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/>
              <a:t>5-4. jupyter lab </a:t>
            </a:r>
            <a:r>
              <a:rPr lang="ko-KR" altLang="en-US" b="1"/>
              <a:t>실행 및 보안설정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6B8FDB6-9141-4766-82BE-4D5C8726C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279770"/>
            <a:ext cx="10566400" cy="3103693"/>
          </a:xfrm>
        </p:spPr>
        <p:txBody>
          <a:bodyPr/>
          <a:lstStyle/>
          <a:p>
            <a:pPr>
              <a:buFontTx/>
              <a:buChar char="-"/>
            </a:pPr>
            <a:r>
              <a:rPr lang="ko-KR" altLang="en-US" dirty="0"/>
              <a:t>보안설정 </a:t>
            </a:r>
            <a:r>
              <a:rPr lang="en-US" altLang="ko-KR" dirty="0" err="1"/>
              <a:t>NotebookApp.password</a:t>
            </a:r>
            <a:br>
              <a:rPr lang="en-US" altLang="ko-KR" dirty="0"/>
            </a:br>
            <a:r>
              <a:rPr lang="en-US" altLang="ko-KR" dirty="0"/>
              <a:t>   * sha..... </a:t>
            </a:r>
            <a:r>
              <a:rPr lang="ko-KR" altLang="en-US" dirty="0"/>
              <a:t>등록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이후 </a:t>
            </a:r>
            <a:r>
              <a:rPr lang="ko-KR" altLang="en-US" dirty="0" err="1"/>
              <a:t>백엔드에서</a:t>
            </a:r>
            <a:r>
              <a:rPr lang="ko-KR" altLang="en-US" dirty="0"/>
              <a:t> 실행 </a:t>
            </a:r>
            <a:r>
              <a:rPr lang="en-US" altLang="ko-KR" dirty="0" err="1"/>
              <a:t>jupyter</a:t>
            </a:r>
            <a:r>
              <a:rPr lang="en-US" altLang="ko-KR" dirty="0"/>
              <a:t> lab &amp;  (</a:t>
            </a:r>
            <a:r>
              <a:rPr lang="ko-KR" altLang="en-US" dirty="0"/>
              <a:t>향후 </a:t>
            </a:r>
            <a:r>
              <a:rPr lang="en-US" altLang="ko-KR" dirty="0" err="1"/>
              <a:t>ps</a:t>
            </a:r>
            <a:r>
              <a:rPr lang="en-US" altLang="ko-KR" dirty="0"/>
              <a:t> –</a:t>
            </a:r>
            <a:r>
              <a:rPr lang="en-US" altLang="ko-KR" dirty="0" err="1"/>
              <a:t>ef</a:t>
            </a:r>
            <a:r>
              <a:rPr lang="en-US" altLang="ko-KR" dirty="0"/>
              <a:t> |grep </a:t>
            </a:r>
            <a:r>
              <a:rPr lang="en-US" altLang="ko-KR" dirty="0" err="1"/>
              <a:t>jupyter</a:t>
            </a:r>
            <a:r>
              <a:rPr lang="ko-KR" altLang="en-US" dirty="0"/>
              <a:t>로 프로세스 검색 후 </a:t>
            </a:r>
            <a:r>
              <a:rPr lang="en-US" altLang="ko-KR" dirty="0"/>
              <a:t>kill -9 </a:t>
            </a:r>
            <a:r>
              <a:rPr lang="ko-KR" altLang="en-US" dirty="0"/>
              <a:t>킬 가능</a:t>
            </a:r>
            <a:r>
              <a:rPr lang="en-US" altLang="ko-KR"/>
              <a:t>)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4DAE88-2184-4630-B10F-AB3D50827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2741227"/>
            <a:ext cx="5457094" cy="31036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8FD940-4325-4CE7-ADD9-82C4A495E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459" y="2741227"/>
            <a:ext cx="5216428" cy="296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796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F0C4CFCA-97E8-4132-98DF-49EF3B93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 dirty="0"/>
              <a:t>5-5. </a:t>
            </a:r>
            <a:r>
              <a:rPr lang="ko-KR" altLang="en-US" b="1" dirty="0"/>
              <a:t>개발환경 구축완료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6B8FDB6-9141-4766-82BE-4D5C8726C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279770"/>
            <a:ext cx="10566400" cy="3103693"/>
          </a:xfrm>
        </p:spPr>
        <p:txBody>
          <a:bodyPr/>
          <a:lstStyle/>
          <a:p>
            <a:pPr>
              <a:buFontTx/>
              <a:buChar char="-"/>
            </a:pPr>
            <a:r>
              <a:rPr lang="ko-KR" altLang="en-US"/>
              <a:t>주소만 입력하면 비밀번호 타입 후 접속 가능</a:t>
            </a:r>
            <a:br>
              <a:rPr lang="en-US" altLang="ko-KR"/>
            </a:br>
            <a:r>
              <a:rPr lang="en-US" altLang="ko-KR"/>
              <a:t>   * 192.168.200.127:8888</a:t>
            </a:r>
          </a:p>
          <a:p>
            <a:pPr>
              <a:buFontTx/>
              <a:buChar char="-"/>
            </a:pPr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DCB22A-90DD-4673-BBB5-D03C5C74E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638" y="2344303"/>
            <a:ext cx="6542723" cy="407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85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ABFDD3-41ED-4B62-BB3A-69729ABCAF52}"/>
              </a:ext>
            </a:extLst>
          </p:cNvPr>
          <p:cNvSpPr txBox="1"/>
          <p:nvPr/>
        </p:nvSpPr>
        <p:spPr>
          <a:xfrm>
            <a:off x="1028700" y="1591838"/>
            <a:ext cx="7715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https://www.chromium.org/getting-involved/dev-channel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BDF09B-332B-4532-9FE9-1A3F6557F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439175"/>
            <a:ext cx="4614594" cy="23533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2B4F38-A8AA-40D3-BEFC-D090DC13C2BE}"/>
              </a:ext>
            </a:extLst>
          </p:cNvPr>
          <p:cNvSpPr txBox="1"/>
          <p:nvPr/>
        </p:nvSpPr>
        <p:spPr>
          <a:xfrm>
            <a:off x="1102519" y="5455935"/>
            <a:ext cx="6148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sudo</a:t>
            </a:r>
            <a:r>
              <a:rPr lang="ko-KR" altLang="en-US" dirty="0"/>
              <a:t> </a:t>
            </a:r>
            <a:r>
              <a:rPr lang="ko-KR" altLang="en-US" dirty="0" err="1"/>
              <a:t>yum</a:t>
            </a:r>
            <a:r>
              <a:rPr lang="ko-KR" altLang="en-US" dirty="0"/>
              <a:t> </a:t>
            </a:r>
            <a:r>
              <a:rPr lang="ko-KR" altLang="en-US" dirty="0" err="1"/>
              <a:t>install</a:t>
            </a:r>
            <a:r>
              <a:rPr lang="ko-KR" altLang="en-US" dirty="0"/>
              <a:t> .*.</a:t>
            </a:r>
            <a:r>
              <a:rPr lang="ko-KR" altLang="en-US" dirty="0" err="1"/>
              <a:t>rpm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1A203EF-2485-41FC-8B84-599C779EA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047" y="3314700"/>
            <a:ext cx="5734878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72B46E-FDE1-44D5-9D1A-14F5864CDA05}"/>
              </a:ext>
            </a:extLst>
          </p:cNvPr>
          <p:cNvSpPr txBox="1"/>
          <p:nvPr/>
        </p:nvSpPr>
        <p:spPr>
          <a:xfrm>
            <a:off x="4012406" y="6488668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111111"/>
                </a:solidFill>
                <a:effectLst/>
                <a:latin typeface="Menlo"/>
              </a:rPr>
              <a:t>google-chrome &amp;</a:t>
            </a:r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147688C3-A3B1-4A00-8356-16CC56EE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ko-KR" altLang="en-US" b="1" dirty="0"/>
              <a:t>참조 </a:t>
            </a:r>
            <a:r>
              <a:rPr lang="en-US" altLang="ko-KR" b="1" dirty="0"/>
              <a:t>– </a:t>
            </a:r>
            <a:r>
              <a:rPr lang="ko-KR" altLang="en-US" b="1" dirty="0" err="1"/>
              <a:t>크롬브라우저</a:t>
            </a:r>
            <a:r>
              <a:rPr lang="ko-KR" altLang="en-US" b="1" dirty="0"/>
              <a:t> 설치</a:t>
            </a:r>
          </a:p>
        </p:txBody>
      </p:sp>
    </p:spTree>
    <p:extLst>
      <p:ext uri="{BB962C8B-B14F-4D97-AF65-F5344CB8AC3E}">
        <p14:creationId xmlns:p14="http://schemas.microsoft.com/office/powerpoint/2010/main" val="4139184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9A72038-E683-4176-8AB1-C22352EF4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837595"/>
              </p:ext>
            </p:extLst>
          </p:nvPr>
        </p:nvGraphicFramePr>
        <p:xfrm>
          <a:off x="812797" y="2250895"/>
          <a:ext cx="10576381" cy="29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896">
                  <a:extLst>
                    <a:ext uri="{9D8B030D-6E8A-4147-A177-3AD203B41FA5}">
                      <a16:colId xmlns:a16="http://schemas.microsoft.com/office/drawing/2014/main" val="1727319239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2497962019"/>
                    </a:ext>
                  </a:extLst>
                </a:gridCol>
                <a:gridCol w="1641021">
                  <a:extLst>
                    <a:ext uri="{9D8B030D-6E8A-4147-A177-3AD203B41FA5}">
                      <a16:colId xmlns:a16="http://schemas.microsoft.com/office/drawing/2014/main" val="1562331539"/>
                    </a:ext>
                  </a:extLst>
                </a:gridCol>
                <a:gridCol w="1384663">
                  <a:extLst>
                    <a:ext uri="{9D8B030D-6E8A-4147-A177-3AD203B41FA5}">
                      <a16:colId xmlns:a16="http://schemas.microsoft.com/office/drawing/2014/main" val="2226176007"/>
                    </a:ext>
                  </a:extLst>
                </a:gridCol>
                <a:gridCol w="2293620">
                  <a:extLst>
                    <a:ext uri="{9D8B030D-6E8A-4147-A177-3AD203B41FA5}">
                      <a16:colId xmlns:a16="http://schemas.microsoft.com/office/drawing/2014/main" val="1269539084"/>
                    </a:ext>
                  </a:extLst>
                </a:gridCol>
                <a:gridCol w="2877638">
                  <a:extLst>
                    <a:ext uri="{9D8B030D-6E8A-4147-A177-3AD203B41FA5}">
                      <a16:colId xmlns:a16="http://schemas.microsoft.com/office/drawing/2014/main" val="1922702029"/>
                    </a:ext>
                  </a:extLst>
                </a:gridCol>
              </a:tblGrid>
              <a:tr h="439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454438"/>
                  </a:ext>
                </a:extLst>
              </a:tr>
              <a:tr h="4397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latin typeface="+mn-ea"/>
                          <a:ea typeface="+mn-ea"/>
                        </a:rPr>
                        <a:t>가상머신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+mn-ea"/>
                          <a:ea typeface="+mn-ea"/>
                        </a:rPr>
                        <a:t>Virtual Box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+mn-ea"/>
                          <a:ea typeface="+mn-ea"/>
                        </a:rPr>
                        <a:t>6.0.20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운영체제를 가상환경에서 </a:t>
                      </a:r>
                      <a:endParaRPr lang="en-US" altLang="ko-KR" sz="140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설치 가능한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노트북은 하나지만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다양한 운영체제를 여러개 설치 가능</a:t>
                      </a:r>
                      <a:endParaRPr lang="en-US" altLang="ko-KR" sz="14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963615"/>
                  </a:ext>
                </a:extLst>
              </a:tr>
              <a:tr h="4397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latin typeface="+mn-ea"/>
                          <a:ea typeface="+mn-ea"/>
                        </a:rPr>
                        <a:t>운영체제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+mn-ea"/>
                          <a:ea typeface="+mn-ea"/>
                        </a:rPr>
                        <a:t>CentOS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+mn-ea"/>
                          <a:ea typeface="+mn-ea"/>
                        </a:rPr>
                        <a:t>7.3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운영체제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오픈소스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/ 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다중사용자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다중작업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544442"/>
                  </a:ext>
                </a:extLst>
              </a:tr>
              <a:tr h="4397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latin typeface="+mn-ea"/>
                          <a:ea typeface="+mn-ea"/>
                        </a:rPr>
                        <a:t>분석서버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Anaconda (Python)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2020.02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분석환경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수학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과학 라이브러리 탑재된</a:t>
                      </a:r>
                      <a:endParaRPr lang="en-US" altLang="ko-KR" sz="140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분석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625139"/>
                  </a:ext>
                </a:extLst>
              </a:tr>
              <a:tr h="4397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latin typeface="+mn-ea"/>
                          <a:ea typeface="+mn-ea"/>
                        </a:rPr>
                        <a:t>터미널 연결 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Putty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0.73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서버 접속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원격 서버 접속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490513"/>
                  </a:ext>
                </a:extLst>
              </a:tr>
              <a:tr h="4397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latin typeface="+mn-ea"/>
                          <a:ea typeface="+mn-ea"/>
                        </a:rPr>
                        <a:t>파일 전송 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FileZilla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3.48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서버 파일전송 프로그램</a:t>
                      </a:r>
                      <a:endParaRPr lang="en-US" altLang="ko-KR" sz="140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(File Transfer Protocol)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+mn-ea"/>
                          <a:ea typeface="+mn-ea"/>
                        </a:rPr>
                        <a:t>원격 파일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22042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579B7F2-1EBC-4704-A1FD-8427F33A888F}"/>
              </a:ext>
            </a:extLst>
          </p:cNvPr>
          <p:cNvSpPr/>
          <p:nvPr/>
        </p:nvSpPr>
        <p:spPr>
          <a:xfrm>
            <a:off x="814444" y="1827384"/>
            <a:ext cx="4085226" cy="3563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프로그램 구성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9ACB22C-FF85-40F2-8EF4-19BB1A7C7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ko-KR" altLang="en-US" b="1"/>
              <a:t>준비항목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2FC225-3946-4DEC-B8B1-A156903779CA}"/>
              </a:ext>
            </a:extLst>
          </p:cNvPr>
          <p:cNvSpPr txBox="1"/>
          <p:nvPr/>
        </p:nvSpPr>
        <p:spPr>
          <a:xfrm>
            <a:off x="3040380" y="5600700"/>
            <a:ext cx="654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hlinkClick r:id="rId2"/>
              </a:rPr>
              <a:t>www.sparkkorea.com</a:t>
            </a:r>
            <a:r>
              <a:rPr lang="en-US" altLang="ko-KR"/>
              <a:t> </a:t>
            </a:r>
            <a:r>
              <a:rPr lang="ko-KR" altLang="en-US"/>
              <a:t>교재</a:t>
            </a:r>
            <a:r>
              <a:rPr lang="en-US" altLang="ko-KR"/>
              <a:t>[</a:t>
            </a:r>
            <a:r>
              <a:rPr lang="ko-KR" altLang="en-US"/>
              <a:t>기본편</a:t>
            </a:r>
            <a:r>
              <a:rPr lang="en-US" altLang="ko-KR"/>
              <a:t>] </a:t>
            </a:r>
            <a:r>
              <a:rPr lang="ko-KR" altLang="en-US"/>
              <a:t>자료실에서 다운로드 가능</a:t>
            </a:r>
          </a:p>
        </p:txBody>
      </p:sp>
    </p:spTree>
    <p:extLst>
      <p:ext uri="{BB962C8B-B14F-4D97-AF65-F5344CB8AC3E}">
        <p14:creationId xmlns:p14="http://schemas.microsoft.com/office/powerpoint/2010/main" val="26514964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147688C3-A3B1-4A00-8356-16CC56EE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ko-KR" altLang="en-US" b="1" dirty="0"/>
              <a:t>참조 </a:t>
            </a:r>
            <a:r>
              <a:rPr lang="en-US" altLang="ko-KR" b="1" dirty="0"/>
              <a:t>– </a:t>
            </a:r>
            <a:r>
              <a:rPr lang="ko-KR" altLang="en-US" b="1" dirty="0"/>
              <a:t>크롬드라이버 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5D84F7-4B87-4B52-90B7-1B1984FB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156758"/>
            <a:ext cx="6497835" cy="23103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1FED5E0-B0A9-4FA2-8F65-580E027CA6F4}"/>
              </a:ext>
            </a:extLst>
          </p:cNvPr>
          <p:cNvSpPr/>
          <p:nvPr/>
        </p:nvSpPr>
        <p:spPr>
          <a:xfrm>
            <a:off x="504825" y="2207323"/>
            <a:ext cx="2667000" cy="33337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94B319-168B-4221-8CC5-BED97EC2D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3467099"/>
            <a:ext cx="50292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927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A26B54-8555-4E2B-AEB6-85BE3A77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898" y="1757554"/>
            <a:ext cx="6400801" cy="40622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FA499E-4EDB-480C-8F80-DD59DD030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1" y="1757554"/>
            <a:ext cx="6400800" cy="4348692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16A521D9-A0D8-4F5F-9DC4-C4DCA0332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ko-KR" altLang="en-US" b="1" dirty="0"/>
              <a:t>참조 </a:t>
            </a:r>
            <a:r>
              <a:rPr lang="en-US" altLang="ko-KR" b="1" dirty="0"/>
              <a:t>– </a:t>
            </a:r>
            <a:r>
              <a:rPr lang="ko-KR" altLang="en-US" b="1" dirty="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5480178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6A521D9-A0D8-4F5F-9DC4-C4DCA0332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ko-KR" altLang="en-US" b="1" dirty="0"/>
              <a:t>참조 </a:t>
            </a:r>
            <a:r>
              <a:rPr lang="en-US" altLang="ko-KR" b="1" dirty="0"/>
              <a:t>– </a:t>
            </a:r>
            <a:r>
              <a:rPr lang="ko-KR" altLang="en-US" b="1" dirty="0"/>
              <a:t>모듈 테스트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EE42E6-7B84-4A90-A54F-82255AA75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49" y="1724025"/>
            <a:ext cx="10393021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973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6A521D9-A0D8-4F5F-9DC4-C4DCA0332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ko-KR" altLang="en-US" b="1" dirty="0"/>
              <a:t>참조 </a:t>
            </a:r>
            <a:r>
              <a:rPr lang="en-US" altLang="ko-KR" b="1" dirty="0"/>
              <a:t>– </a:t>
            </a:r>
            <a:r>
              <a:rPr lang="ko-KR" altLang="en-US" b="1" dirty="0"/>
              <a:t>배치 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EB0983-995F-4128-A21E-AED643079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462992"/>
            <a:ext cx="4829175" cy="1133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29F718-0BDD-4BB1-9AD4-BCB5E9817C3D}"/>
              </a:ext>
            </a:extLst>
          </p:cNvPr>
          <p:cNvSpPr txBox="1"/>
          <p:nvPr/>
        </p:nvSpPr>
        <p:spPr>
          <a:xfrm>
            <a:off x="571500" y="1769596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scraping.sh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302B0C-AD96-4129-8B7C-6A204D839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265921"/>
            <a:ext cx="7881937" cy="1506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EB2430-9017-4FE9-A8E0-940EBA311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98569"/>
            <a:ext cx="12192000" cy="6996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7DC4F8-CD87-4D3B-BDE8-9AB40AE3EA9C}"/>
              </a:ext>
            </a:extLst>
          </p:cNvPr>
          <p:cNvSpPr txBox="1"/>
          <p:nvPr/>
        </p:nvSpPr>
        <p:spPr>
          <a:xfrm>
            <a:off x="0" y="5210342"/>
            <a:ext cx="128432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crontab -e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18FD30-26F1-444B-A22D-5E6C57D2F394}"/>
              </a:ext>
            </a:extLst>
          </p:cNvPr>
          <p:cNvSpPr txBox="1"/>
          <p:nvPr/>
        </p:nvSpPr>
        <p:spPr>
          <a:xfrm>
            <a:off x="0" y="2656404"/>
            <a:ext cx="200728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쉘 생성 파일 확인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F72BDE-5016-4F58-BBE7-693950649015}"/>
              </a:ext>
            </a:extLst>
          </p:cNvPr>
          <p:cNvSpPr txBox="1"/>
          <p:nvPr/>
        </p:nvSpPr>
        <p:spPr>
          <a:xfrm>
            <a:off x="-1" y="1239310"/>
            <a:ext cx="197361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쉘 생성 파일 생성</a:t>
            </a:r>
          </a:p>
        </p:txBody>
      </p:sp>
    </p:spTree>
    <p:extLst>
      <p:ext uri="{BB962C8B-B14F-4D97-AF65-F5344CB8AC3E}">
        <p14:creationId xmlns:p14="http://schemas.microsoft.com/office/powerpoint/2010/main" val="9111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6A521D9-A0D8-4F5F-9DC4-C4DCA0332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ko-KR" altLang="en-US" b="1" dirty="0"/>
              <a:t>테스트 </a:t>
            </a:r>
            <a:r>
              <a:rPr lang="en-US" altLang="ko-KR" b="1" dirty="0"/>
              <a:t>(</a:t>
            </a:r>
            <a:r>
              <a:rPr lang="ko-KR" altLang="en-US" b="1" dirty="0"/>
              <a:t>메일수신 확인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BCD131-8F0A-421B-8129-9A89A52FB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591372"/>
            <a:ext cx="10325100" cy="501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40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69ACB22C-FF85-40F2-8EF4-19BB1A7C7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ko-KR" altLang="en-US" b="1"/>
              <a:t>준비항목</a:t>
            </a:r>
          </a:p>
        </p:txBody>
      </p:sp>
      <p:pic>
        <p:nvPicPr>
          <p:cNvPr id="3" name="그림 2" descr="스크린샷, 모니터, 화면, 텔레비전이(가) 표시된 사진&#10;&#10;자동 생성된 설명">
            <a:extLst>
              <a:ext uri="{FF2B5EF4-FFF2-40B4-BE49-F238E27FC236}">
                <a16:creationId xmlns:a16="http://schemas.microsoft.com/office/drawing/2014/main" id="{CF5D06F8-A2AA-4167-8E1D-893E3C16A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98" y="1931477"/>
            <a:ext cx="5639302" cy="4195276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C4C37125-78B3-460E-9677-0899709A4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248" y="1931478"/>
            <a:ext cx="5588175" cy="419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77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099661"/>
            <a:ext cx="12192000" cy="76944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/>
                </a:solidFill>
              </a:rPr>
              <a:t>가상머신</a:t>
            </a:r>
            <a:r>
              <a:rPr lang="en-US" altLang="ko-KR" sz="4400">
                <a:solidFill>
                  <a:schemeClr val="bg1"/>
                </a:solidFill>
              </a:rPr>
              <a:t>(Virtual Box)</a:t>
            </a:r>
            <a:endParaRPr lang="ko-KR" alt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713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12800" y="256032"/>
            <a:ext cx="8463617" cy="755904"/>
          </a:xfrm>
        </p:spPr>
        <p:txBody>
          <a:bodyPr/>
          <a:lstStyle/>
          <a:p>
            <a:r>
              <a:rPr lang="en-US" altLang="ko-KR" b="1"/>
              <a:t>3. Linux </a:t>
            </a:r>
            <a:r>
              <a:rPr lang="ko-KR" altLang="en-US" b="1"/>
              <a:t>설치 </a:t>
            </a:r>
            <a:r>
              <a:rPr lang="en-US" altLang="ko-KR" b="1"/>
              <a:t>(Virtual Box)</a:t>
            </a:r>
            <a:endParaRPr lang="ko-KR" alt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1402080" y="776521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</a:t>
            </a:r>
            <a:r>
              <a:rPr lang="en-US" altLang="ko-KR">
                <a:solidFill>
                  <a:schemeClr val="tx2">
                    <a:lumMod val="60000"/>
                    <a:lumOff val="40000"/>
                  </a:schemeClr>
                </a:solidFill>
              </a:rPr>
              <a:t> – 7.3</a:t>
            </a:r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AE233-97CF-4216-96EA-8640E7CCEE68}"/>
              </a:ext>
            </a:extLst>
          </p:cNvPr>
          <p:cNvSpPr txBox="1"/>
          <p:nvPr/>
        </p:nvSpPr>
        <p:spPr>
          <a:xfrm>
            <a:off x="213360" y="1198352"/>
            <a:ext cx="1176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/>
              <a:t>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134788-D20B-4FA1-9B45-138EDE4748EA}"/>
              </a:ext>
            </a:extLst>
          </p:cNvPr>
          <p:cNvSpPr txBox="1"/>
          <p:nvPr/>
        </p:nvSpPr>
        <p:spPr>
          <a:xfrm>
            <a:off x="9208399" y="1241284"/>
            <a:ext cx="2175596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팁</a:t>
            </a:r>
            <a:r>
              <a:rPr lang="en-US" altLang="ko-KR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설치 시 </a:t>
            </a:r>
            <a:r>
              <a:rPr lang="en-US" altLang="ko-KR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virtualization </a:t>
            </a:r>
            <a:r>
              <a:rPr lang="ko-KR" altLang="en-US" sz="1200" b="1" i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설정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84A2AE-6F94-42AE-A1CD-EFE5B24AA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076" y="1666342"/>
            <a:ext cx="9025919" cy="499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94560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16562</TotalTime>
  <Words>2324</Words>
  <Application>Microsoft Office PowerPoint</Application>
  <PresentationFormat>와이드스크린</PresentationFormat>
  <Paragraphs>505</Paragraphs>
  <Slides>64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3" baseType="lpstr">
      <vt:lpstr>HY그래픽M</vt:lpstr>
      <vt:lpstr>Menlo</vt:lpstr>
      <vt:lpstr>Arial</vt:lpstr>
      <vt:lpstr>Malgun Gothic Semilight</vt:lpstr>
      <vt:lpstr>Trebuchet MS</vt:lpstr>
      <vt:lpstr>Wingdings</vt:lpstr>
      <vt:lpstr>Wingdings 3</vt:lpstr>
      <vt:lpstr>맑은 고딕</vt:lpstr>
      <vt:lpstr>패싯</vt:lpstr>
      <vt:lpstr>리눅스 환경에 아나콘다 개발환경 구축하기</vt:lpstr>
      <vt:lpstr>목차</vt:lpstr>
      <vt:lpstr>1. 시스템 설명</vt:lpstr>
      <vt:lpstr>2. 시스템 구성도</vt:lpstr>
      <vt:lpstr>PowerPoint 프레젠테이션</vt:lpstr>
      <vt:lpstr>준비항목</vt:lpstr>
      <vt:lpstr>준비항목</vt:lpstr>
      <vt:lpstr>PowerPoint 프레젠테이션</vt:lpstr>
      <vt:lpstr>3. Linux 설치 (Virtual Box)</vt:lpstr>
      <vt:lpstr>3. Linux 설치 (Virtual Box)</vt:lpstr>
      <vt:lpstr>3. Linux 설치 (Virtual Box)</vt:lpstr>
      <vt:lpstr>3. Linux 설치 (Virtual Box)</vt:lpstr>
      <vt:lpstr>3. Linux 설치 (Virtual Box)</vt:lpstr>
      <vt:lpstr>3. Linux 설치 (Virtual Box)</vt:lpstr>
      <vt:lpstr>3. Linux 설치 (Virtual Box)</vt:lpstr>
      <vt:lpstr>3. Linux 설치 (Virtual Box)</vt:lpstr>
      <vt:lpstr>3. Linux 설치 (Virtual Box)</vt:lpstr>
      <vt:lpstr>3. Linux 설치 (Virtual Box)</vt:lpstr>
      <vt:lpstr>3. Linux 설치 (Virtual Box)</vt:lpstr>
      <vt:lpstr>PowerPoint 프레젠테이션</vt:lpstr>
      <vt:lpstr>3. Linux 설치 (실 환경)</vt:lpstr>
      <vt:lpstr>3. Linux 설치 (실 환경)</vt:lpstr>
      <vt:lpstr>3. Linux 설치 (실 환경)</vt:lpstr>
      <vt:lpstr>3. Linux 설치 (실 환경)</vt:lpstr>
      <vt:lpstr>3. Linux 설치 (실 환경)</vt:lpstr>
      <vt:lpstr>3. Linux 설치 (실 환경)</vt:lpstr>
      <vt:lpstr>3. Linux 설치 (실 환경)</vt:lpstr>
      <vt:lpstr>3. Linux 설치 (실 환경)</vt:lpstr>
      <vt:lpstr>3. Linux 설치 (실 환경)</vt:lpstr>
      <vt:lpstr>PowerPoint 프레젠테이션</vt:lpstr>
      <vt:lpstr>PowerPoint 프레젠테이션</vt:lpstr>
      <vt:lpstr>4. 리눅스 초기 설정</vt:lpstr>
      <vt:lpstr>4-1. 계정생성 및 sudo권한 부여 </vt:lpstr>
      <vt:lpstr>4-1. 계정생성 및 sudo권한 부여 </vt:lpstr>
      <vt:lpstr>4-2. 서버 내 고정IP 할당</vt:lpstr>
      <vt:lpstr>4-2. 서버 내 고정IP 할당</vt:lpstr>
      <vt:lpstr>4-2. 서버 내 고정IP 할당</vt:lpstr>
      <vt:lpstr>4-2. 서버 내 고정IP 할당</vt:lpstr>
      <vt:lpstr>4-3. 호스트 네임 설정</vt:lpstr>
      <vt:lpstr>4-44. 연동PC 설정</vt:lpstr>
      <vt:lpstr>4-5. Selinux 해제</vt:lpstr>
      <vt:lpstr>4-6. 방화벽 해제</vt:lpstr>
      <vt:lpstr>3. Linux 설치초기</vt:lpstr>
      <vt:lpstr>5. 아나콘다 설치</vt:lpstr>
      <vt:lpstr>5-1. 아나콘다 설치파일 다운로드</vt:lpstr>
      <vt:lpstr>5-1. 아나콘다 설치파일 다운로드</vt:lpstr>
      <vt:lpstr>5-2. 아나콘다 설치</vt:lpstr>
      <vt:lpstr>5-2. 아나콘다 설치</vt:lpstr>
      <vt:lpstr>5-2. 아나콘다 설치</vt:lpstr>
      <vt:lpstr>5-2. 아나콘다 설치</vt:lpstr>
      <vt:lpstr>5-3. jupyter lab 설정</vt:lpstr>
      <vt:lpstr>5-3. jupyter lab 설정</vt:lpstr>
      <vt:lpstr>5-3. jupyter lab 설정</vt:lpstr>
      <vt:lpstr>5-3. jupyter lab 설정</vt:lpstr>
      <vt:lpstr>5-4. jupyter lab 실행 및 보안설정</vt:lpstr>
      <vt:lpstr>5-4. jupyter lab 실행 및 보안설정</vt:lpstr>
      <vt:lpstr>5-4. jupyter lab 실행 및 보안설정</vt:lpstr>
      <vt:lpstr>5-5. 개발환경 구축완료</vt:lpstr>
      <vt:lpstr>참조 – 크롬브라우저 설치</vt:lpstr>
      <vt:lpstr>참조 – 크롬드라이버 설치</vt:lpstr>
      <vt:lpstr>참조 – 실행</vt:lpstr>
      <vt:lpstr>참조 – 모듈 테스트</vt:lpstr>
      <vt:lpstr>참조 – 배치 등록</vt:lpstr>
      <vt:lpstr>테스트 (메일수신 확인)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금융결제원  HADOOP ECOSYSTEM 및 DB/분석 툴 구축</dc:title>
  <dc:creator>kopo1</dc:creator>
  <cp:lastModifiedBy>김효관</cp:lastModifiedBy>
  <cp:revision>522</cp:revision>
  <cp:lastPrinted>2022-03-31T07:52:52Z</cp:lastPrinted>
  <dcterms:created xsi:type="dcterms:W3CDTF">2018-09-19T00:52:13Z</dcterms:created>
  <dcterms:modified xsi:type="dcterms:W3CDTF">2022-03-31T07:54:03Z</dcterms:modified>
</cp:coreProperties>
</file>